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7" d="100"/>
          <a:sy n="57" d="100"/>
        </p:scale>
        <p:origin x="-76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AE1113-3903-4242-854F-B74DA01B9BFD}" type="datetimeFigureOut">
              <a:rPr lang="en-US" smtClean="0"/>
              <a:t>3/5/20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D312DD-4AD2-6843-BEFA-85FB133CD0D5}" type="slidenum">
              <a:rPr lang="en-US" smtClean="0"/>
              <a:t>‹#›</a:t>
            </a:fld>
            <a:endParaRPr lang="en-US"/>
          </a:p>
        </p:txBody>
      </p:sp>
    </p:spTree>
    <p:extLst>
      <p:ext uri="{BB962C8B-B14F-4D97-AF65-F5344CB8AC3E}">
        <p14:creationId xmlns:p14="http://schemas.microsoft.com/office/powerpoint/2010/main" val="210224753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D312DD-4AD2-6843-BEFA-85FB133CD0D5}" type="slidenum">
              <a:rPr lang="en-US" smtClean="0"/>
              <a:t>8</a:t>
            </a:fld>
            <a:endParaRPr lang="en-US"/>
          </a:p>
        </p:txBody>
      </p:sp>
    </p:spTree>
    <p:extLst>
      <p:ext uri="{BB962C8B-B14F-4D97-AF65-F5344CB8AC3E}">
        <p14:creationId xmlns:p14="http://schemas.microsoft.com/office/powerpoint/2010/main" val="3911907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D312DD-4AD2-6843-BEFA-85FB133CD0D5}" type="slidenum">
              <a:rPr lang="en-US" smtClean="0"/>
              <a:t>11</a:t>
            </a:fld>
            <a:endParaRPr lang="en-US"/>
          </a:p>
        </p:txBody>
      </p:sp>
    </p:spTree>
    <p:extLst>
      <p:ext uri="{BB962C8B-B14F-4D97-AF65-F5344CB8AC3E}">
        <p14:creationId xmlns:p14="http://schemas.microsoft.com/office/powerpoint/2010/main" val="876570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VOCs</a:t>
            </a:r>
            <a:r>
              <a:rPr lang="en-US" dirty="0" smtClean="0">
                <a:sym typeface="Wingdings"/>
              </a:rPr>
              <a:t> Volatile organic</a:t>
            </a:r>
            <a:r>
              <a:rPr lang="en-US" baseline="0" dirty="0" smtClean="0">
                <a:sym typeface="Wingdings"/>
              </a:rPr>
              <a:t> compounds that vaporize at room temp. These gases come from liquids like aerosol. Linked to asthma, allergies, and headaches. Some is made with formaldehyde, which is known to cause cancers.</a:t>
            </a:r>
          </a:p>
          <a:p>
            <a:endParaRPr lang="en-US" baseline="0" dirty="0" smtClean="0">
              <a:sym typeface="Wingdings"/>
            </a:endParaRPr>
          </a:p>
          <a:p>
            <a:r>
              <a:rPr lang="en-US" baseline="0" dirty="0" smtClean="0">
                <a:sym typeface="Wingdings"/>
              </a:rPr>
              <a:t>Particulate Matter (PM) PM is made of particles that are small enough to be carried by the air and can be breathed in by people. Smallest particles are the biggest threat bc travels to the lungs and can pass into blood.</a:t>
            </a:r>
          </a:p>
          <a:p>
            <a:endParaRPr lang="en-US" dirty="0"/>
          </a:p>
        </p:txBody>
      </p:sp>
      <p:sp>
        <p:nvSpPr>
          <p:cNvPr id="4" name="Slide Number Placeholder 3"/>
          <p:cNvSpPr>
            <a:spLocks noGrp="1"/>
          </p:cNvSpPr>
          <p:nvPr>
            <p:ph type="sldNum" sz="quarter" idx="10"/>
          </p:nvPr>
        </p:nvSpPr>
        <p:spPr/>
        <p:txBody>
          <a:bodyPr/>
          <a:lstStyle/>
          <a:p>
            <a:fld id="{26D312DD-4AD2-6843-BEFA-85FB133CD0D5}" type="slidenum">
              <a:rPr lang="en-US" smtClean="0"/>
              <a:t>19</a:t>
            </a:fld>
            <a:endParaRPr lang="en-US"/>
          </a:p>
        </p:txBody>
      </p:sp>
    </p:spTree>
    <p:extLst>
      <p:ext uri="{BB962C8B-B14F-4D97-AF65-F5344CB8AC3E}">
        <p14:creationId xmlns:p14="http://schemas.microsoft.com/office/powerpoint/2010/main" val="402937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are some indoor air pollutants?</a:t>
            </a:r>
          </a:p>
          <a:p>
            <a:r>
              <a:rPr lang="en-US" dirty="0" smtClean="0"/>
              <a:t>-Smoking, mold, cleaning supplies, </a:t>
            </a:r>
            <a:r>
              <a:rPr lang="en-US" baseline="0" dirty="0" smtClean="0"/>
              <a:t>wood burning, cooktop stoves, pet dander, etc.</a:t>
            </a:r>
          </a:p>
          <a:p>
            <a:r>
              <a:rPr lang="en-US" baseline="0" dirty="0" smtClean="0"/>
              <a:t>What do they cause?</a:t>
            </a:r>
          </a:p>
          <a:p>
            <a:r>
              <a:rPr lang="en-US" baseline="0" dirty="0" smtClean="0"/>
              <a:t>Dry eyes, nasal congestion, nausea, fatigue, headaches, asthma, long-term health issues like asthma and cancer or heart disease believe it or not!</a:t>
            </a:r>
            <a:endParaRPr lang="en-US" dirty="0" smtClean="0"/>
          </a:p>
        </p:txBody>
      </p:sp>
      <p:sp>
        <p:nvSpPr>
          <p:cNvPr id="4" name="Slide Number Placeholder 3"/>
          <p:cNvSpPr>
            <a:spLocks noGrp="1"/>
          </p:cNvSpPr>
          <p:nvPr>
            <p:ph type="sldNum" sz="quarter" idx="10"/>
          </p:nvPr>
        </p:nvSpPr>
        <p:spPr/>
        <p:txBody>
          <a:bodyPr/>
          <a:lstStyle/>
          <a:p>
            <a:fld id="{26D312DD-4AD2-6843-BEFA-85FB133CD0D5}" type="slidenum">
              <a:rPr lang="en-US" smtClean="0"/>
              <a:t>21</a:t>
            </a:fld>
            <a:endParaRPr lang="en-US"/>
          </a:p>
        </p:txBody>
      </p:sp>
    </p:spTree>
    <p:extLst>
      <p:ext uri="{BB962C8B-B14F-4D97-AF65-F5344CB8AC3E}">
        <p14:creationId xmlns:p14="http://schemas.microsoft.com/office/powerpoint/2010/main" val="1663393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tend</a:t>
            </a:r>
            <a:r>
              <a:rPr lang="en-US" baseline="0" dirty="0" smtClean="0"/>
              <a:t> to think the air isn’t cleaned unless it smells clean. But aerosol can be super harmful. Let’s explore how we can achieve clean air with a clean smell.</a:t>
            </a:r>
            <a:endParaRPr lang="en-US" dirty="0"/>
          </a:p>
        </p:txBody>
      </p:sp>
      <p:sp>
        <p:nvSpPr>
          <p:cNvPr id="4" name="Slide Number Placeholder 3"/>
          <p:cNvSpPr>
            <a:spLocks noGrp="1"/>
          </p:cNvSpPr>
          <p:nvPr>
            <p:ph type="sldNum" sz="quarter" idx="10"/>
          </p:nvPr>
        </p:nvSpPr>
        <p:spPr/>
        <p:txBody>
          <a:bodyPr/>
          <a:lstStyle/>
          <a:p>
            <a:fld id="{26D312DD-4AD2-6843-BEFA-85FB133CD0D5}" type="slidenum">
              <a:rPr lang="en-US" smtClean="0"/>
              <a:t>24</a:t>
            </a:fld>
            <a:endParaRPr lang="en-US"/>
          </a:p>
        </p:txBody>
      </p:sp>
    </p:spTree>
    <p:extLst>
      <p:ext uri="{BB962C8B-B14F-4D97-AF65-F5344CB8AC3E}">
        <p14:creationId xmlns:p14="http://schemas.microsoft.com/office/powerpoint/2010/main" val="4209761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a:t>
            </a:r>
            <a:r>
              <a:rPr lang="en-US" baseline="0" dirty="0" smtClean="0"/>
              <a:t> at the directions- what does it tell you about the product?</a:t>
            </a:r>
          </a:p>
          <a:p>
            <a:r>
              <a:rPr lang="en-US" baseline="0" dirty="0" smtClean="0"/>
              <a:t>Look at the DANGER and WARNING- this will tell you explicitly what’s harmful about the product.</a:t>
            </a:r>
          </a:p>
          <a:p>
            <a:pPr marL="228600" indent="-228600">
              <a:buFont typeface="+mj-lt"/>
              <a:buAutoNum type="arabicPeriod"/>
            </a:pPr>
            <a:r>
              <a:rPr lang="en-US" baseline="0" dirty="0" smtClean="0"/>
              <a:t>“Danger” = Highly Toxic</a:t>
            </a:r>
          </a:p>
          <a:p>
            <a:pPr marL="228600" indent="-228600">
              <a:buFont typeface="+mj-lt"/>
              <a:buAutoNum type="arabicPeriod"/>
            </a:pPr>
            <a:r>
              <a:rPr lang="en-US" baseline="0" dirty="0" smtClean="0"/>
              <a:t>“Warning” =Moderately Toxic</a:t>
            </a:r>
          </a:p>
          <a:p>
            <a:pPr marL="228600" indent="-228600">
              <a:buFont typeface="+mj-lt"/>
              <a:buAutoNum type="arabicPeriod"/>
            </a:pPr>
            <a:r>
              <a:rPr lang="en-US" dirty="0" smtClean="0"/>
              <a:t>“Caution”</a:t>
            </a:r>
            <a:r>
              <a:rPr lang="en-US" baseline="0" dirty="0" smtClean="0"/>
              <a:t> =</a:t>
            </a:r>
            <a:r>
              <a:rPr lang="en-US" dirty="0" smtClean="0"/>
              <a:t> Low Toxicity</a:t>
            </a:r>
          </a:p>
          <a:p>
            <a:pPr marL="228600" indent="-228600">
              <a:buFont typeface="+mj-lt"/>
              <a:buAutoNum type="arabicPeriod"/>
            </a:pPr>
            <a:r>
              <a:rPr lang="en-US" dirty="0" smtClean="0"/>
              <a:t>No Signal word = Less Toxic</a:t>
            </a:r>
            <a:endParaRPr lang="en-US" dirty="0"/>
          </a:p>
        </p:txBody>
      </p:sp>
      <p:sp>
        <p:nvSpPr>
          <p:cNvPr id="4" name="Slide Number Placeholder 3"/>
          <p:cNvSpPr>
            <a:spLocks noGrp="1"/>
          </p:cNvSpPr>
          <p:nvPr>
            <p:ph type="sldNum" sz="quarter" idx="10"/>
          </p:nvPr>
        </p:nvSpPr>
        <p:spPr/>
        <p:txBody>
          <a:bodyPr/>
          <a:lstStyle/>
          <a:p>
            <a:fld id="{26D312DD-4AD2-6843-BEFA-85FB133CD0D5}" type="slidenum">
              <a:rPr lang="en-US" smtClean="0"/>
              <a:t>28</a:t>
            </a:fld>
            <a:endParaRPr lang="en-US"/>
          </a:p>
        </p:txBody>
      </p:sp>
    </p:spTree>
    <p:extLst>
      <p:ext uri="{BB962C8B-B14F-4D97-AF65-F5344CB8AC3E}">
        <p14:creationId xmlns:p14="http://schemas.microsoft.com/office/powerpoint/2010/main" val="3189058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Microfiber is all the rage: works on multiple surfaces, last longer than cotton, durable, reusable, etc.</a:t>
            </a:r>
            <a:endParaRPr lang="en-US" dirty="0"/>
          </a:p>
        </p:txBody>
      </p:sp>
      <p:sp>
        <p:nvSpPr>
          <p:cNvPr id="4" name="Slide Number Placeholder 3"/>
          <p:cNvSpPr>
            <a:spLocks noGrp="1"/>
          </p:cNvSpPr>
          <p:nvPr>
            <p:ph type="sldNum" sz="quarter" idx="10"/>
          </p:nvPr>
        </p:nvSpPr>
        <p:spPr/>
        <p:txBody>
          <a:bodyPr/>
          <a:lstStyle/>
          <a:p>
            <a:fld id="{26D312DD-4AD2-6843-BEFA-85FB133CD0D5}" type="slidenum">
              <a:rPr lang="en-US" smtClean="0"/>
              <a:t>32</a:t>
            </a:fld>
            <a:endParaRPr lang="en-US"/>
          </a:p>
        </p:txBody>
      </p:sp>
    </p:spTree>
    <p:extLst>
      <p:ext uri="{BB962C8B-B14F-4D97-AF65-F5344CB8AC3E}">
        <p14:creationId xmlns:p14="http://schemas.microsoft.com/office/powerpoint/2010/main" val="286685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0738" y="4155141"/>
            <a:ext cx="7542212" cy="1013012"/>
          </a:xfrm>
        </p:spPr>
        <p:txBody>
          <a:bodyPr anchor="b" anchorCtr="0">
            <a:noAutofit/>
          </a:bodyPr>
          <a:lstStyle/>
          <a:p>
            <a:r>
              <a:rPr lang="en-US" smtClean="0"/>
              <a:t>Click to edit Master title style</a:t>
            </a:r>
            <a:endParaRPr/>
          </a:p>
        </p:txBody>
      </p:sp>
      <p:sp>
        <p:nvSpPr>
          <p:cNvPr id="3" name="Subtitle 2"/>
          <p:cNvSpPr>
            <a:spLocks noGrp="1"/>
          </p:cNvSpPr>
          <p:nvPr>
            <p:ph type="subTitle" idx="1"/>
          </p:nvPr>
        </p:nvSpPr>
        <p:spPr>
          <a:xfrm>
            <a:off x="820738" y="5230906"/>
            <a:ext cx="7542212" cy="1030942"/>
          </a:xfrm>
        </p:spPr>
        <p:txBody>
          <a:bodyPr/>
          <a:lstStyle>
            <a:lvl1pPr marL="0" indent="0" algn="ctr">
              <a:spcBef>
                <a:spcPct val="30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628EAFA9-7502-42D3-9B79-C38E938C236F}" type="datetimeFigureOut">
              <a:rPr lang="en-US" smtClean="0"/>
              <a:t>3/5/20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57B0AA-AC8E-4463-ADAC-E87D09B82E4F}" type="slidenum">
              <a:rPr lang="en-US" smtClean="0"/>
              <a:t>‹#›</a:t>
            </a:fld>
            <a:endParaRPr lang="en-US"/>
          </a:p>
        </p:txBody>
      </p:sp>
      <p:pic>
        <p:nvPicPr>
          <p:cNvPr id="7" name="Picture 6" descr="MoleculeTracer.png"/>
          <p:cNvPicPr>
            <a:picLocks noChangeAspect="1"/>
          </p:cNvPicPr>
          <p:nvPr/>
        </p:nvPicPr>
        <p:blipFill>
          <a:blip r:embed="rId2"/>
          <a:stretch>
            <a:fillRect/>
          </a:stretch>
        </p:blipFill>
        <p:spPr>
          <a:xfrm>
            <a:off x="1674019" y="224679"/>
            <a:ext cx="5795963" cy="394337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40" y="3962399"/>
            <a:ext cx="7585710" cy="672353"/>
          </a:xfrm>
        </p:spPr>
        <p:txBody>
          <a:bodyPr anchor="b">
            <a:normAutofit/>
          </a:bodyPr>
          <a:lstStyle>
            <a:lvl1pPr algn="ctr">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101957" y="457200"/>
            <a:ext cx="2940087" cy="2940087"/>
          </a:xfrm>
          <a:prstGeom prst="ellipse">
            <a:avLst/>
          </a:prstGeom>
          <a:solidFill>
            <a:schemeClr val="tx1">
              <a:lumMod val="75000"/>
            </a:schemeClr>
          </a:solidFill>
          <a:ln w="63500">
            <a:solidFill>
              <a:schemeClr val="tx1"/>
            </a:solidFill>
          </a:ln>
          <a:effectLst>
            <a:outerShdw blurRad="254000" dist="152400" dir="5400000" sx="90000" sy="-19000" rotWithShape="0">
              <a:prstClr val="black">
                <a:alpha val="20000"/>
              </a:prstClr>
            </a:outerShdw>
          </a:effectLst>
        </p:spPr>
        <p:txBody>
          <a:bodyPr vert="horz" lIns="91440" tIns="45720" rIns="91440" bIns="45720" rtlCol="0">
            <a:normAutofit/>
          </a:bodyPr>
          <a:lstStyle>
            <a:lvl1pPr marL="0" indent="0" algn="l" defTabSz="914400" rtl="0" eaLnBrk="1" latinLnBrk="0" hangingPunct="1">
              <a:spcBef>
                <a:spcPts val="2000"/>
              </a:spcBef>
              <a:buFontTx/>
              <a:buNone/>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77240" y="4639235"/>
            <a:ext cx="7585710" cy="1371600"/>
          </a:xfrm>
        </p:spPr>
        <p:txBody>
          <a:bodyPr vert="horz" lIns="91440" tIns="45720" rIns="91440" bIns="45720" rtlCol="0">
            <a:normAutofit/>
          </a:bodyPr>
          <a:lstStyle>
            <a:lvl1pPr marL="0" indent="0" algn="ctr">
              <a:spcBef>
                <a:spcPts val="0"/>
              </a:spcBef>
              <a:buNone/>
              <a:defRPr sz="20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628EAFA9-7502-42D3-9B79-C38E938C236F}" type="datetimeFigureOut">
              <a:rPr lang="en-US" smtClean="0"/>
              <a:t>3/5/20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57B0AA-AC8E-4463-ADAC-E87D09B82E4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28EAFA9-7502-42D3-9B79-C38E938C236F}" type="datetimeFigureOut">
              <a:rPr lang="en-US" smtClean="0"/>
              <a:t>3/5/20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57B0AA-AC8E-4463-ADAC-E87D09B82E4F}"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9365" y="416859"/>
            <a:ext cx="1940859" cy="5607424"/>
          </a:xfrm>
        </p:spPr>
        <p:txBody>
          <a:bodyPr vert="eaVert" anchor="ctr" anchorCtr="0"/>
          <a:lstStyle/>
          <a:p>
            <a:r>
              <a:rPr lang="en-US" smtClean="0"/>
              <a:t>Click to edit Master title style</a:t>
            </a:r>
            <a:endParaRPr/>
          </a:p>
        </p:txBody>
      </p:sp>
      <p:sp>
        <p:nvSpPr>
          <p:cNvPr id="3" name="Vertical Text Placeholder 2"/>
          <p:cNvSpPr>
            <a:spLocks noGrp="1"/>
          </p:cNvSpPr>
          <p:nvPr>
            <p:ph type="body" orient="vert" idx="1"/>
          </p:nvPr>
        </p:nvSpPr>
        <p:spPr>
          <a:xfrm>
            <a:off x="820737" y="414015"/>
            <a:ext cx="6144839" cy="5610268"/>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28EAFA9-7502-42D3-9B79-C38E938C236F}" type="datetimeFigureOut">
              <a:rPr lang="en-US" smtClean="0"/>
              <a:t>3/5/20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57B0AA-AC8E-4463-ADAC-E87D09B82E4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28EAFA9-7502-42D3-9B79-C38E938C236F}" type="datetimeFigureOut">
              <a:rPr lang="en-US" smtClean="0"/>
              <a:t>3/5/20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57B0AA-AC8E-4463-ADAC-E87D09B82E4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0737" y="1219013"/>
            <a:ext cx="7542213" cy="1958975"/>
          </a:xfrm>
        </p:spPr>
        <p:txBody>
          <a:bodyPr vert="horz" lIns="91440" tIns="45720" rIns="91440" bIns="45720" rtlCol="0" anchor="b" anchorCtr="0">
            <a:noAutofit/>
          </a:bodyPr>
          <a:lstStyle>
            <a:lvl1pPr algn="ctr" defTabSz="914400" rtl="0" eaLnBrk="1" latinLnBrk="0" hangingPunct="1">
              <a:spcBef>
                <a:spcPct val="0"/>
              </a:spcBef>
              <a:buNone/>
              <a:defRPr sz="52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820737" y="3224213"/>
            <a:ext cx="7542213" cy="1500187"/>
          </a:xfrm>
        </p:spPr>
        <p:txBody>
          <a:bodyPr vert="horz" lIns="91440" tIns="45720" rIns="91440" bIns="45720" rtlCol="0">
            <a:normAutofit/>
          </a:bodyPr>
          <a:lstStyle>
            <a:lvl1pPr marL="0" indent="0" algn="ctr" defTabSz="914400" rtl="0" eaLnBrk="1" latinLnBrk="0" hangingPunct="1">
              <a:spcBef>
                <a:spcPts val="300"/>
              </a:spcBef>
              <a:buFontTx/>
              <a:buNone/>
              <a:defRPr sz="2400" b="1" kern="1200">
                <a:solidFill>
                  <a:schemeClr val="tx1">
                    <a:tint val="75000"/>
                  </a:schemeClr>
                </a:solidFill>
                <a:effectLst>
                  <a:outerShdw blurRad="101600" dist="63500" dir="2700000" algn="tl" rotWithShape="0">
                    <a:prstClr val="black">
                      <a:alpha val="75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8EAFA9-7502-42D3-9B79-C38E938C236F}" type="datetimeFigureOut">
              <a:rPr lang="en-US" smtClean="0"/>
              <a:t>3/5/20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57B0AA-AC8E-4463-ADAC-E87D09B82E4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653988"/>
          </a:xfrm>
        </p:spPr>
        <p:txBody>
          <a:bodyPr/>
          <a:lstStyle/>
          <a:p>
            <a:r>
              <a:rPr lang="en-US" smtClean="0"/>
              <a:t>Click to edit Master title style</a:t>
            </a:r>
            <a:endParaRPr/>
          </a:p>
        </p:txBody>
      </p:sp>
      <p:sp>
        <p:nvSpPr>
          <p:cNvPr id="3" name="Content Placeholder 2"/>
          <p:cNvSpPr>
            <a:spLocks noGrp="1"/>
          </p:cNvSpPr>
          <p:nvPr>
            <p:ph sz="half" idx="1"/>
          </p:nvPr>
        </p:nvSpPr>
        <p:spPr>
          <a:xfrm>
            <a:off x="779462" y="1892301"/>
            <a:ext cx="3657600" cy="3975100"/>
          </a:xfrm>
        </p:spPr>
        <p:txBody>
          <a:bodyPr>
            <a:normAutofit/>
          </a:bodyPr>
          <a:lstStyle>
            <a:lvl1pPr>
              <a:defRPr sz="2000"/>
            </a:lvl1pPr>
            <a:lvl2pPr>
              <a:defRPr sz="1800"/>
            </a:lvl2pPr>
            <a:lvl3pPr>
              <a:defRPr sz="1800"/>
            </a:lvl3pPr>
            <a:lvl4pPr>
              <a:defRPr sz="1800"/>
            </a:lvl4pPr>
            <a:lvl5pPr>
              <a:defRPr sz="1800"/>
            </a:lvl5pPr>
            <a:lvl6pPr marL="2173288" indent="-344488">
              <a:defRPr sz="1800"/>
            </a:lvl6pPr>
            <a:lvl7pPr marL="2173288" indent="-344488">
              <a:defRPr sz="1800"/>
            </a:lvl7pPr>
            <a:lvl8pPr marL="2173288" indent="-344488">
              <a:defRPr sz="1800"/>
            </a:lvl8pPr>
            <a:lvl9pPr marL="2173288"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03763" y="1892301"/>
            <a:ext cx="3657600" cy="3975100"/>
          </a:xfrm>
        </p:spPr>
        <p:txBody>
          <a:bodyPr>
            <a:normAutofit/>
          </a:bodyPr>
          <a:lstStyle>
            <a:lvl1pPr>
              <a:defRPr sz="2000"/>
            </a:lvl1pPr>
            <a:lvl2pPr>
              <a:defRPr sz="1800"/>
            </a:lvl2pPr>
            <a:lvl3pPr>
              <a:defRPr sz="1800"/>
            </a:lvl3pPr>
            <a:lvl4pPr>
              <a:defRPr sz="1800"/>
            </a:lvl4pPr>
            <a:lvl5pPr>
              <a:defRPr sz="1800"/>
            </a:lvl5pPr>
            <a:lvl6pPr marL="2173288" indent="-344488">
              <a:defRPr sz="1800"/>
            </a:lvl6pPr>
            <a:lvl7pPr marL="2173288" indent="-344488">
              <a:defRPr sz="1800"/>
            </a:lvl7pPr>
            <a:lvl8pPr marL="2173288" indent="-344488">
              <a:defRPr sz="1800"/>
            </a:lvl8pPr>
            <a:lvl9pPr marL="2173288"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28EAFA9-7502-42D3-9B79-C38E938C236F}" type="datetimeFigureOut">
              <a:rPr lang="en-US" smtClean="0"/>
              <a:t>3/5/20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57B0AA-AC8E-4463-ADAC-E87D09B82E4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65398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2" y="1761565"/>
            <a:ext cx="3657600" cy="515469"/>
          </a:xfrm>
        </p:spPr>
        <p:txBody>
          <a:bodyPr anchor="b">
            <a:normAutofit/>
          </a:bodyPr>
          <a:lstStyle>
            <a:lvl1pPr marL="0" indent="0" algn="ctr">
              <a:spcBef>
                <a:spcPct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2" y="2393575"/>
            <a:ext cx="3657600" cy="3473823"/>
          </a:xfrm>
        </p:spPr>
        <p:txBody>
          <a:bodyPr>
            <a:normAutofit/>
          </a:bodyPr>
          <a:lstStyle>
            <a:lvl1pPr>
              <a:defRPr sz="2000"/>
            </a:lvl1pPr>
            <a:lvl2pPr>
              <a:defRPr sz="1800"/>
            </a:lvl2pPr>
            <a:lvl3pPr>
              <a:defRPr sz="1800"/>
            </a:lvl3pPr>
            <a:lvl4pPr>
              <a:defRPr sz="1800"/>
            </a:lvl4pPr>
            <a:lvl5pPr>
              <a:defRPr sz="1800"/>
            </a:lvl5pPr>
            <a:lvl6pPr marL="2173288" indent="-344488">
              <a:defRPr sz="1600"/>
            </a:lvl6pPr>
            <a:lvl7pPr marL="2173288" indent="-344488">
              <a:defRPr sz="1600"/>
            </a:lvl7pPr>
            <a:lvl8pPr marL="2173288" indent="-344488">
              <a:defRPr sz="1600"/>
            </a:lvl8pPr>
            <a:lvl9pPr marL="2173288"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03763" y="1761565"/>
            <a:ext cx="3657600" cy="515469"/>
          </a:xfrm>
        </p:spPr>
        <p:txBody>
          <a:bodyPr anchor="b">
            <a:normAutofit/>
          </a:bodyPr>
          <a:lstStyle>
            <a:lvl1pPr marL="0" indent="0" algn="ctr">
              <a:spcBef>
                <a:spcPct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3763" y="2393575"/>
            <a:ext cx="3657600" cy="3473823"/>
          </a:xfrm>
        </p:spPr>
        <p:txBody>
          <a:bodyPr>
            <a:normAutofit/>
          </a:bodyPr>
          <a:lstStyle>
            <a:lvl1pPr>
              <a:defRPr sz="2000"/>
            </a:lvl1pPr>
            <a:lvl2pPr>
              <a:defRPr sz="1800"/>
            </a:lvl2pPr>
            <a:lvl3pPr>
              <a:defRPr sz="1800"/>
            </a:lvl3pPr>
            <a:lvl4pPr>
              <a:defRPr sz="1800"/>
            </a:lvl4pPr>
            <a:lvl5pPr>
              <a:defRPr sz="1800"/>
            </a:lvl5pPr>
            <a:lvl6pPr marL="2173288" indent="-344488">
              <a:defRPr sz="1600"/>
            </a:lvl6pPr>
            <a:lvl7pPr marL="2173288" indent="-344488">
              <a:defRPr sz="1600"/>
            </a:lvl7pPr>
            <a:lvl8pPr marL="2173288" indent="-344488">
              <a:defRPr sz="1600"/>
            </a:lvl8pPr>
            <a:lvl9pPr marL="2173288"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628EAFA9-7502-42D3-9B79-C38E938C236F}" type="datetimeFigureOut">
              <a:rPr lang="en-US" smtClean="0"/>
              <a:t>3/5/20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57B0AA-AC8E-4463-ADAC-E87D09B82E4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628EAFA9-7502-42D3-9B79-C38E938C236F}" type="datetimeFigureOut">
              <a:rPr lang="en-US" smtClean="0"/>
              <a:t>3/5/20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57B0AA-AC8E-4463-ADAC-E87D09B82E4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8EAFA9-7502-42D3-9B79-C38E938C236F}" type="datetimeFigureOut">
              <a:rPr lang="en-US" smtClean="0"/>
              <a:t>3/5/20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57B0AA-AC8E-4463-ADAC-E87D09B82E4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9929" y="457201"/>
            <a:ext cx="3566160" cy="1371600"/>
          </a:xfrm>
        </p:spPr>
        <p:txBody>
          <a:bodyPr anchor="b">
            <a:normAutofit/>
          </a:bodyPr>
          <a:lstStyle>
            <a:lvl1pPr algn="ctr">
              <a:defRPr sz="3600" b="1"/>
            </a:lvl1pPr>
          </a:lstStyle>
          <a:p>
            <a:r>
              <a:rPr lang="en-US" smtClean="0"/>
              <a:t>Click to edit Master title style</a:t>
            </a:r>
            <a:endParaRPr/>
          </a:p>
        </p:txBody>
      </p:sp>
      <p:sp>
        <p:nvSpPr>
          <p:cNvPr id="3" name="Content Placeholder 2"/>
          <p:cNvSpPr>
            <a:spLocks noGrp="1"/>
          </p:cNvSpPr>
          <p:nvPr>
            <p:ph idx="1"/>
          </p:nvPr>
        </p:nvSpPr>
        <p:spPr>
          <a:xfrm>
            <a:off x="4802393" y="457201"/>
            <a:ext cx="3566160" cy="5410200"/>
          </a:xfrm>
        </p:spPr>
        <p:txBody>
          <a:bodyPr>
            <a:normAutofit/>
          </a:bodyPr>
          <a:lstStyle>
            <a:lvl1pPr>
              <a:defRPr sz="2400"/>
            </a:lvl1pPr>
            <a:lvl2pPr>
              <a:defRPr sz="2200"/>
            </a:lvl2pPr>
            <a:lvl3pPr>
              <a:defRPr sz="2000"/>
            </a:lvl3pPr>
            <a:lvl4pPr>
              <a:defRPr sz="1800"/>
            </a:lvl4pPr>
            <a:lvl5pPr>
              <a:defRPr sz="1800"/>
            </a:lvl5pPr>
            <a:lvl6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2173288" indent="-344488">
              <a:defRPr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79929" y="1828801"/>
            <a:ext cx="3566160" cy="3657600"/>
          </a:xfrm>
        </p:spPr>
        <p:txBody>
          <a:bodyPr>
            <a:normAutofit/>
          </a:bodyPr>
          <a:lstStyle>
            <a:lvl1pPr marL="0" indent="0" algn="ctr">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8EAFA9-7502-42D3-9B79-C38E938C236F}" type="datetimeFigureOut">
              <a:rPr lang="en-US" smtClean="0"/>
              <a:t>3/5/20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57B0AA-AC8E-4463-ADAC-E87D09B82E4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40" y="457200"/>
            <a:ext cx="3566160" cy="1371600"/>
          </a:xfrm>
        </p:spPr>
        <p:txBody>
          <a:bodyPr anchor="b">
            <a:normAutofit/>
          </a:bodyPr>
          <a:lstStyle>
            <a:lvl1pPr algn="ctr">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5266765" y="1676400"/>
            <a:ext cx="2975610" cy="2975610"/>
          </a:xfrm>
          <a:prstGeom prst="ellipse">
            <a:avLst/>
          </a:prstGeom>
          <a:solidFill>
            <a:schemeClr val="tx1">
              <a:lumMod val="75000"/>
            </a:schemeClr>
          </a:solidFill>
          <a:ln w="63500">
            <a:solidFill>
              <a:schemeClr val="tx1"/>
            </a:solidFill>
          </a:ln>
          <a:effectLst>
            <a:outerShdw blurRad="254000" dist="152400" dir="5400000" sx="90000" sy="-19000" rotWithShape="0">
              <a:prstClr val="black">
                <a:alpha val="2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77240" y="1828800"/>
            <a:ext cx="3566160" cy="3657600"/>
          </a:xfrm>
        </p:spPr>
        <p:txBody>
          <a:bodyPr vert="horz" lIns="91440" tIns="45720" rIns="91440" bIns="45720" rtlCol="0">
            <a:normAutofit/>
          </a:bodyPr>
          <a:lstStyle>
            <a:lvl1pPr marL="0" indent="0" algn="ctr">
              <a:spcBef>
                <a:spcPts val="600"/>
              </a:spcBef>
              <a:buNone/>
              <a:defRPr sz="20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628EAFA9-7502-42D3-9B79-C38E938C236F}" type="datetimeFigureOut">
              <a:rPr lang="en-US" smtClean="0"/>
              <a:t>3/5/20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57B0AA-AC8E-4463-ADAC-E87D09B82E4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2.png"/><Relationship Id="rId1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GridOverlay.png"/>
          <p:cNvPicPr>
            <a:picLocks noChangeAspect="1"/>
          </p:cNvPicPr>
          <p:nvPr/>
        </p:nvPicPr>
        <p:blipFill>
          <a:blip r:embed="rId14"/>
          <a:stretch>
            <a:fillRect/>
          </a:stretch>
        </p:blipFill>
        <p:spPr>
          <a:xfrm>
            <a:off x="0" y="0"/>
            <a:ext cx="9144000" cy="6858000"/>
          </a:xfrm>
          <a:prstGeom prst="rect">
            <a:avLst/>
          </a:prstGeom>
          <a:solidFill>
            <a:schemeClr val="bg2">
              <a:lumMod val="60000"/>
              <a:lumOff val="40000"/>
              <a:alpha val="10000"/>
            </a:schemeClr>
          </a:solidFill>
        </p:spPr>
      </p:pic>
      <p:sp>
        <p:nvSpPr>
          <p:cNvPr id="2" name="Title Placeholder 1"/>
          <p:cNvSpPr>
            <a:spLocks noGrp="1"/>
          </p:cNvSpPr>
          <p:nvPr>
            <p:ph type="title"/>
          </p:nvPr>
        </p:nvSpPr>
        <p:spPr>
          <a:xfrm>
            <a:off x="779462" y="107577"/>
            <a:ext cx="7581901" cy="1653988"/>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79462" y="1882588"/>
            <a:ext cx="7581901" cy="39534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651812" y="6356350"/>
            <a:ext cx="2133600" cy="365125"/>
          </a:xfrm>
          <a:prstGeom prst="rect">
            <a:avLst/>
          </a:prstGeom>
        </p:spPr>
        <p:txBody>
          <a:bodyPr vert="horz" lIns="91440" tIns="45720" rIns="91440" bIns="45720" rtlCol="0" anchor="ctr"/>
          <a:lstStyle>
            <a:lvl1pPr algn="r">
              <a:defRPr sz="1100">
                <a:solidFill>
                  <a:schemeClr val="tx1">
                    <a:tint val="75000"/>
                  </a:schemeClr>
                </a:solidFill>
                <a:effectLst>
                  <a:outerShdw blurRad="101600" dist="63500" dir="2700000" algn="tl" rotWithShape="0">
                    <a:prstClr val="black">
                      <a:alpha val="75000"/>
                    </a:prstClr>
                  </a:outerShdw>
                </a:effectLst>
              </a:defRPr>
            </a:lvl1pPr>
          </a:lstStyle>
          <a:p>
            <a:fld id="{628EAFA9-7502-42D3-9B79-C38E938C236F}" type="datetimeFigureOut">
              <a:rPr lang="en-US" smtClean="0"/>
              <a:t>3/5/20</a:t>
            </a:fld>
            <a:endParaRPr lang="en-US"/>
          </a:p>
        </p:txBody>
      </p:sp>
      <p:sp>
        <p:nvSpPr>
          <p:cNvPr id="5" name="Footer Placeholder 4"/>
          <p:cNvSpPr>
            <a:spLocks noGrp="1"/>
          </p:cNvSpPr>
          <p:nvPr>
            <p:ph type="ftr" sz="quarter" idx="3"/>
          </p:nvPr>
        </p:nvSpPr>
        <p:spPr>
          <a:xfrm>
            <a:off x="354106" y="6356350"/>
            <a:ext cx="2895600" cy="365125"/>
          </a:xfrm>
          <a:prstGeom prst="rect">
            <a:avLst/>
          </a:prstGeom>
        </p:spPr>
        <p:txBody>
          <a:bodyPr vert="horz" lIns="91440" tIns="45720" rIns="91440" bIns="45720" rtlCol="0" anchor="ctr"/>
          <a:lstStyle>
            <a:lvl1pPr algn="l">
              <a:defRPr sz="1100">
                <a:solidFill>
                  <a:schemeClr val="tx1">
                    <a:tint val="75000"/>
                  </a:schemeClr>
                </a:solidFill>
                <a:effectLst>
                  <a:outerShdw blurRad="101600" dist="63500" dir="2700000" algn="tl" rotWithShape="0">
                    <a:prstClr val="black">
                      <a:alpha val="75000"/>
                    </a:prstClr>
                  </a:outerShdw>
                </a:effectLst>
              </a:defRPr>
            </a:lvl1pPr>
          </a:lstStyle>
          <a:p>
            <a:endParaRPr lang="en-US"/>
          </a:p>
        </p:txBody>
      </p:sp>
      <p:sp>
        <p:nvSpPr>
          <p:cNvPr id="6" name="Slide Number Placeholder 5"/>
          <p:cNvSpPr>
            <a:spLocks noGrp="1"/>
          </p:cNvSpPr>
          <p:nvPr>
            <p:ph type="sldNum" sz="quarter" idx="4"/>
          </p:nvPr>
        </p:nvSpPr>
        <p:spPr>
          <a:xfrm>
            <a:off x="4191000" y="6356350"/>
            <a:ext cx="762000" cy="365125"/>
          </a:xfrm>
          <a:prstGeom prst="rect">
            <a:avLst/>
          </a:prstGeom>
        </p:spPr>
        <p:txBody>
          <a:bodyPr vert="horz" lIns="91440" tIns="45720" rIns="91440" bIns="45720" rtlCol="0" anchor="ctr"/>
          <a:lstStyle>
            <a:lvl1pPr algn="ctr">
              <a:defRPr sz="1100">
                <a:solidFill>
                  <a:schemeClr val="tx1">
                    <a:tint val="75000"/>
                  </a:schemeClr>
                </a:solidFill>
                <a:effectLst>
                  <a:outerShdw blurRad="101600" dist="63500" dir="2700000" algn="tl" rotWithShape="0">
                    <a:prstClr val="black">
                      <a:alpha val="75000"/>
                    </a:prstClr>
                  </a:outerShdw>
                </a:effectLst>
              </a:defRPr>
            </a:lvl1pPr>
          </a:lstStyle>
          <a:p>
            <a:fld id="{2D57B0AA-AC8E-4463-ADAC-E87D09B82E4F}"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ctr" defTabSz="914400" rtl="0" eaLnBrk="1" latinLnBrk="0" hangingPunct="1">
        <a:spcBef>
          <a:spcPct val="0"/>
        </a:spcBef>
        <a:buNone/>
        <a:defRPr sz="5600" b="1" kern="1200">
          <a:solidFill>
            <a:schemeClr val="tx1"/>
          </a:solidFill>
          <a:effectLst>
            <a:outerShdw blurRad="101600" dist="63500" dir="2700000" algn="tl" rotWithShape="0">
              <a:prstClr val="black">
                <a:alpha val="75000"/>
              </a:prstClr>
            </a:outerShdw>
          </a:effectLst>
          <a:latin typeface="+mj-lt"/>
          <a:ea typeface="+mj-ea"/>
          <a:cs typeface="+mj-cs"/>
        </a:defRPr>
      </a:lvl1pPr>
    </p:titleStyle>
    <p:bodyStyle>
      <a:lvl1pPr marL="403225" indent="-403225" algn="l" defTabSz="914400" rtl="0" eaLnBrk="1" latinLnBrk="0" hangingPunct="1">
        <a:spcBef>
          <a:spcPts val="2000"/>
        </a:spcBef>
        <a:buFontTx/>
        <a:buBlip>
          <a:blip r:embed="rId15"/>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15"/>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15"/>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15"/>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15"/>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15"/>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15"/>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15"/>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15"/>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smtClean="0"/>
              <a:t>Jolly Toddler’s Presents:</a:t>
            </a:r>
            <a:endParaRPr lang="en-US" sz="4000" dirty="0"/>
          </a:p>
        </p:txBody>
      </p:sp>
      <p:sp>
        <p:nvSpPr>
          <p:cNvPr id="3" name="Subtitle 2"/>
          <p:cNvSpPr>
            <a:spLocks noGrp="1"/>
          </p:cNvSpPr>
          <p:nvPr>
            <p:ph type="subTitle" idx="1"/>
          </p:nvPr>
        </p:nvSpPr>
        <p:spPr/>
        <p:txBody>
          <a:bodyPr/>
          <a:lstStyle/>
          <a:p>
            <a:r>
              <a:rPr lang="en-US" dirty="0" smtClean="0"/>
              <a:t>Green Cleaning, Sanitizing, and Disinfecting</a:t>
            </a:r>
            <a:endParaRPr lang="en-US" dirty="0"/>
          </a:p>
        </p:txBody>
      </p:sp>
    </p:spTree>
    <p:extLst>
      <p:ext uri="{BB962C8B-B14F-4D97-AF65-F5344CB8AC3E}">
        <p14:creationId xmlns:p14="http://schemas.microsoft.com/office/powerpoint/2010/main" val="828232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European Union</a:t>
            </a:r>
            <a:endParaRPr lang="en-US" dirty="0"/>
          </a:p>
        </p:txBody>
      </p:sp>
      <p:sp>
        <p:nvSpPr>
          <p:cNvPr id="4" name="Text Placeholder 3"/>
          <p:cNvSpPr>
            <a:spLocks noGrp="1"/>
          </p:cNvSpPr>
          <p:nvPr>
            <p:ph type="body" sz="half" idx="2"/>
          </p:nvPr>
        </p:nvSpPr>
        <p:spPr/>
        <p:txBody>
          <a:bodyPr/>
          <a:lstStyle/>
          <a:p>
            <a:r>
              <a:rPr lang="en-US" dirty="0" smtClean="0"/>
              <a:t>Requires testing before products that are packed with harmful chemicals are released into the environment. US and Canada have not followed suit. It’s something we may want to consider. Are we using our children unwittingly in this “experiment”?</a:t>
            </a:r>
            <a:endParaRPr lang="en-US" dirty="0"/>
          </a:p>
        </p:txBody>
      </p:sp>
      <p:pic>
        <p:nvPicPr>
          <p:cNvPr id="8" name="Picture Placeholder 7" descr="download.jpg"/>
          <p:cNvPicPr>
            <a:picLocks noGrp="1" noChangeAspect="1"/>
          </p:cNvPicPr>
          <p:nvPr>
            <p:ph type="pic" idx="1"/>
          </p:nvPr>
        </p:nvPicPr>
        <p:blipFill>
          <a:blip r:embed="rId2">
            <a:extLst>
              <a:ext uri="{28A0092B-C50C-407E-A947-70E740481C1C}">
                <a14:useLocalDpi xmlns:a14="http://schemas.microsoft.com/office/drawing/2010/main" val="0"/>
              </a:ext>
            </a:extLst>
          </a:blip>
          <a:srcRect l="16727" r="16727"/>
          <a:stretch>
            <a:fillRect/>
          </a:stretch>
        </p:blipFill>
        <p:spPr/>
      </p:pic>
    </p:spTree>
    <p:extLst>
      <p:ext uri="{BB962C8B-B14F-4D97-AF65-F5344CB8AC3E}">
        <p14:creationId xmlns:p14="http://schemas.microsoft.com/office/powerpoint/2010/main" val="3831485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Common Triggers</a:t>
            </a:r>
            <a:endParaRPr lang="en-US" dirty="0"/>
          </a:p>
        </p:txBody>
      </p:sp>
      <p:sp>
        <p:nvSpPr>
          <p:cNvPr id="11" name="Content Placeholder 10"/>
          <p:cNvSpPr>
            <a:spLocks noGrp="1"/>
          </p:cNvSpPr>
          <p:nvPr>
            <p:ph idx="1"/>
          </p:nvPr>
        </p:nvSpPr>
        <p:spPr/>
        <p:txBody>
          <a:bodyPr/>
          <a:lstStyle/>
          <a:p>
            <a:r>
              <a:rPr lang="en-US" dirty="0" smtClean="0"/>
              <a:t>Respiratory illnesses like colds, flues, and asthma are the most common reason children are absent from ECE. Cleaning removes allergens and irritants that can cause or trigger asthma.</a:t>
            </a:r>
          </a:p>
          <a:p>
            <a:r>
              <a:rPr lang="en-US" dirty="0" smtClean="0"/>
              <a:t>The presence of moisture, standing water, and mold can cause respiratory problems. </a:t>
            </a:r>
          </a:p>
          <a:p>
            <a:r>
              <a:rPr lang="en-US" dirty="0" smtClean="0"/>
              <a:t>Organized, uncluttered areas are the easiest to clean.</a:t>
            </a:r>
            <a:endParaRPr lang="en-US" dirty="0"/>
          </a:p>
        </p:txBody>
      </p:sp>
    </p:spTree>
    <p:extLst>
      <p:ext uri="{BB962C8B-B14F-4D97-AF65-F5344CB8AC3E}">
        <p14:creationId xmlns:p14="http://schemas.microsoft.com/office/powerpoint/2010/main" val="3950789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Green Cleaning?</a:t>
            </a:r>
            <a:endParaRPr lang="en-US" dirty="0"/>
          </a:p>
        </p:txBody>
      </p:sp>
      <p:sp>
        <p:nvSpPr>
          <p:cNvPr id="3" name="Content Placeholder 2"/>
          <p:cNvSpPr>
            <a:spLocks noGrp="1"/>
          </p:cNvSpPr>
          <p:nvPr>
            <p:ph idx="1"/>
          </p:nvPr>
        </p:nvSpPr>
        <p:spPr/>
        <p:txBody>
          <a:bodyPr/>
          <a:lstStyle/>
          <a:p>
            <a:r>
              <a:rPr lang="en-US" dirty="0" smtClean="0"/>
              <a:t>Most of us are under the impression that the EPA or US Environmental Protection Agency considers ALL health risks posed by products available to the public.</a:t>
            </a:r>
          </a:p>
          <a:p>
            <a:r>
              <a:rPr lang="en-US" dirty="0" smtClean="0"/>
              <a:t>IT’S JUST NOT TRUE.</a:t>
            </a:r>
          </a:p>
          <a:p>
            <a:pPr marL="0" indent="0">
              <a:buNone/>
            </a:pPr>
            <a:endParaRPr lang="en-US" dirty="0"/>
          </a:p>
        </p:txBody>
      </p:sp>
      <p:pic>
        <p:nvPicPr>
          <p:cNvPr id="5" name="Picture 4" descr="Screen Shot 2020-03-05 at 6.42.0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1429" y="3837388"/>
            <a:ext cx="5303505" cy="2471451"/>
          </a:xfrm>
          <a:prstGeom prst="rect">
            <a:avLst/>
          </a:prstGeom>
        </p:spPr>
      </p:pic>
    </p:spTree>
    <p:extLst>
      <p:ext uri="{BB962C8B-B14F-4D97-AF65-F5344CB8AC3E}">
        <p14:creationId xmlns:p14="http://schemas.microsoft.com/office/powerpoint/2010/main" val="131299985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Children are more sensitive to health effects</a:t>
            </a:r>
            <a:endParaRPr lang="en-US" sz="4400" dirty="0"/>
          </a:p>
        </p:txBody>
      </p:sp>
      <p:sp>
        <p:nvSpPr>
          <p:cNvPr id="3" name="Content Placeholder 2"/>
          <p:cNvSpPr>
            <a:spLocks noGrp="1"/>
          </p:cNvSpPr>
          <p:nvPr>
            <p:ph idx="1"/>
          </p:nvPr>
        </p:nvSpPr>
        <p:spPr/>
        <p:txBody>
          <a:bodyPr/>
          <a:lstStyle/>
          <a:p>
            <a:r>
              <a:rPr lang="en-US" dirty="0" smtClean="0"/>
              <a:t>Fetuses &amp; very young children are particularly sensitive to the effects of toxic chemicals. During early development, growth is rapid and organs—especially the brain—are developing.</a:t>
            </a:r>
          </a:p>
          <a:p>
            <a:r>
              <a:rPr lang="en-US" dirty="0" smtClean="0"/>
              <a:t>Researchers estimate 5% of childhood cancer and 30% of childhood asthma are related to chemical exposure.</a:t>
            </a:r>
          </a:p>
          <a:p>
            <a:r>
              <a:rPr lang="en-US" dirty="0" smtClean="0"/>
              <a:t>Effects may not show up for years, even decades.</a:t>
            </a:r>
            <a:endParaRPr lang="en-US" dirty="0"/>
          </a:p>
        </p:txBody>
      </p:sp>
    </p:spTree>
    <p:extLst>
      <p:ext uri="{BB962C8B-B14F-4D97-AF65-F5344CB8AC3E}">
        <p14:creationId xmlns:p14="http://schemas.microsoft.com/office/powerpoint/2010/main" val="2099458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TEN REASONS TO GO </a:t>
            </a:r>
            <a:r>
              <a:rPr lang="en-US" dirty="0" smtClean="0">
                <a:solidFill>
                  <a:schemeClr val="accent2">
                    <a:lumMod val="75000"/>
                  </a:schemeClr>
                </a:solidFill>
              </a:rPr>
              <a:t>GREEN</a:t>
            </a:r>
            <a:endParaRPr lang="en-US" dirty="0">
              <a:solidFill>
                <a:schemeClr val="accent2">
                  <a:lumMod val="75000"/>
                </a:schemeClr>
              </a:solidFill>
            </a:endParaRPr>
          </a:p>
        </p:txBody>
      </p:sp>
      <p:sp>
        <p:nvSpPr>
          <p:cNvPr id="3" name="Content Placeholder 2"/>
          <p:cNvSpPr>
            <a:spLocks noGrp="1"/>
          </p:cNvSpPr>
          <p:nvPr>
            <p:ph idx="1"/>
          </p:nvPr>
        </p:nvSpPr>
        <p:spPr/>
        <p:txBody>
          <a:bodyPr>
            <a:normAutofit fontScale="85000" lnSpcReduction="20000"/>
          </a:bodyPr>
          <a:lstStyle/>
          <a:p>
            <a:r>
              <a:rPr lang="en-US" dirty="0" smtClean="0"/>
              <a:t>Reduces germs, allergens, toxic chemicals &amp; pests</a:t>
            </a:r>
          </a:p>
          <a:p>
            <a:r>
              <a:rPr lang="en-US" dirty="0" smtClean="0"/>
              <a:t>Manufacturer of cleaning products do not have to list product ingredients on the label.</a:t>
            </a:r>
          </a:p>
          <a:p>
            <a:r>
              <a:rPr lang="en-US" dirty="0" smtClean="0"/>
              <a:t>Chemicals washed down drain where they can end up in drinking water, streams, lakes, etc. hurting people, animals, and threatening public health.</a:t>
            </a:r>
          </a:p>
          <a:p>
            <a:r>
              <a:rPr lang="en-US" dirty="0" smtClean="0"/>
              <a:t>Certified green products avoid fragrances and scents</a:t>
            </a:r>
          </a:p>
          <a:p>
            <a:r>
              <a:rPr lang="en-US" dirty="0" smtClean="0"/>
              <a:t>Harmful chemicals affect unborn babies &amp; young children more than adults.</a:t>
            </a:r>
          </a:p>
          <a:p>
            <a:r>
              <a:rPr lang="en-US" dirty="0" smtClean="0"/>
              <a:t>Bleach is not a certified green product!</a:t>
            </a:r>
            <a:endParaRPr lang="en-US" dirty="0"/>
          </a:p>
        </p:txBody>
      </p:sp>
    </p:spTree>
    <p:extLst>
      <p:ext uri="{BB962C8B-B14F-4D97-AF65-F5344CB8AC3E}">
        <p14:creationId xmlns:p14="http://schemas.microsoft.com/office/powerpoint/2010/main" val="1675750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TEN REASONS TO GO </a:t>
            </a:r>
            <a:r>
              <a:rPr lang="en-US" dirty="0">
                <a:solidFill>
                  <a:schemeClr val="accent2">
                    <a:lumMod val="75000"/>
                  </a:schemeClr>
                </a:solidFill>
              </a:rPr>
              <a:t>GREEN</a:t>
            </a:r>
            <a:endParaRPr lang="en-US" dirty="0"/>
          </a:p>
        </p:txBody>
      </p:sp>
      <p:sp>
        <p:nvSpPr>
          <p:cNvPr id="3" name="Content Placeholder 2"/>
          <p:cNvSpPr>
            <a:spLocks noGrp="1"/>
          </p:cNvSpPr>
          <p:nvPr>
            <p:ph idx="1"/>
          </p:nvPr>
        </p:nvSpPr>
        <p:spPr/>
        <p:txBody>
          <a:bodyPr/>
          <a:lstStyle/>
          <a:p>
            <a:r>
              <a:rPr lang="en-US" dirty="0" smtClean="0"/>
              <a:t>Certified green products do not contain </a:t>
            </a:r>
            <a:r>
              <a:rPr lang="en-US" dirty="0" err="1" smtClean="0"/>
              <a:t>triclosan</a:t>
            </a:r>
            <a:r>
              <a:rPr lang="en-US" dirty="0" smtClean="0"/>
              <a:t>, which is in some antibacterial soaps.</a:t>
            </a:r>
          </a:p>
          <a:p>
            <a:r>
              <a:rPr lang="en-US" dirty="0" smtClean="0"/>
              <a:t>Newer, safer products exist.</a:t>
            </a:r>
          </a:p>
          <a:p>
            <a:r>
              <a:rPr lang="en-US" dirty="0" smtClean="0"/>
              <a:t>Using safe products protects health of custodial staff.</a:t>
            </a:r>
          </a:p>
          <a:p>
            <a:r>
              <a:rPr lang="en-US" dirty="0" smtClean="0"/>
              <a:t>Parents want the best for their children!</a:t>
            </a:r>
          </a:p>
          <a:p>
            <a:endParaRPr lang="en-US" dirty="0"/>
          </a:p>
        </p:txBody>
      </p:sp>
    </p:spTree>
    <p:extLst>
      <p:ext uri="{BB962C8B-B14F-4D97-AF65-F5344CB8AC3E}">
        <p14:creationId xmlns:p14="http://schemas.microsoft.com/office/powerpoint/2010/main" val="38885349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a:t>
            </a:r>
            <a:endParaRPr lang="en-US" dirty="0"/>
          </a:p>
        </p:txBody>
      </p:sp>
      <p:sp>
        <p:nvSpPr>
          <p:cNvPr id="3" name="Content Placeholder 2"/>
          <p:cNvSpPr>
            <a:spLocks noGrp="1"/>
          </p:cNvSpPr>
          <p:nvPr>
            <p:ph idx="1"/>
          </p:nvPr>
        </p:nvSpPr>
        <p:spPr/>
        <p:txBody>
          <a:bodyPr/>
          <a:lstStyle/>
          <a:p>
            <a:r>
              <a:rPr lang="en-US" dirty="0" smtClean="0"/>
              <a:t>There is no legal definition of the term “green” as applied to cleaning products so products with this term will make the public think they’re safer, but the reality is, there’s no assurance. </a:t>
            </a:r>
          </a:p>
        </p:txBody>
      </p:sp>
    </p:spTree>
    <p:extLst>
      <p:ext uri="{BB962C8B-B14F-4D97-AF65-F5344CB8AC3E}">
        <p14:creationId xmlns:p14="http://schemas.microsoft.com/office/powerpoint/2010/main" val="26090775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0376" y="1172260"/>
            <a:ext cx="5673902" cy="1653988"/>
          </a:xfrm>
        </p:spPr>
        <p:txBody>
          <a:bodyPr/>
          <a:lstStyle/>
          <a:p>
            <a:r>
              <a:rPr lang="en-US" dirty="0" smtClean="0"/>
              <a:t>Poisons</a:t>
            </a:r>
            <a:endParaRPr lang="en-US" dirty="0"/>
          </a:p>
        </p:txBody>
      </p:sp>
      <p:pic>
        <p:nvPicPr>
          <p:cNvPr id="6" name="Picture 5" descr="GreenCleanersOD_0015_16-cleaningsupplies.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8731" y="1811863"/>
            <a:ext cx="2783712" cy="3238034"/>
          </a:xfrm>
          <a:prstGeom prst="rect">
            <a:avLst/>
          </a:prstGeom>
        </p:spPr>
      </p:pic>
      <p:sp>
        <p:nvSpPr>
          <p:cNvPr id="7" name="TextBox 6"/>
          <p:cNvSpPr txBox="1"/>
          <p:nvPr/>
        </p:nvSpPr>
        <p:spPr>
          <a:xfrm>
            <a:off x="3955287" y="2741573"/>
            <a:ext cx="3767932" cy="2308324"/>
          </a:xfrm>
          <a:prstGeom prst="rect">
            <a:avLst/>
          </a:prstGeom>
          <a:noFill/>
        </p:spPr>
        <p:txBody>
          <a:bodyPr wrap="square" rtlCol="0">
            <a:spAutoFit/>
          </a:bodyPr>
          <a:lstStyle/>
          <a:p>
            <a:pPr marL="285750" indent="-285750">
              <a:buFont typeface="Wingdings" charset="2"/>
              <a:buChar char="u"/>
            </a:pPr>
            <a:r>
              <a:rPr lang="en-US" dirty="0" smtClean="0"/>
              <a:t>Every year, 6 out of 100 professional custodians are injured by chemicals they use to clean.</a:t>
            </a:r>
          </a:p>
          <a:p>
            <a:pPr marL="285750" indent="-285750">
              <a:buFont typeface="Wingdings" charset="2"/>
              <a:buChar char="u"/>
            </a:pPr>
            <a:r>
              <a:rPr lang="en-US" dirty="0" smtClean="0"/>
              <a:t>Burns to eyes and skin are the most common, followed by breathing in toxic chemicals.</a:t>
            </a:r>
          </a:p>
          <a:p>
            <a:endParaRPr lang="en-US" dirty="0"/>
          </a:p>
        </p:txBody>
      </p:sp>
    </p:spTree>
    <p:extLst>
      <p:ext uri="{BB962C8B-B14F-4D97-AF65-F5344CB8AC3E}">
        <p14:creationId xmlns:p14="http://schemas.microsoft.com/office/powerpoint/2010/main" val="355630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Chemicals</a:t>
            </a:r>
            <a:endParaRPr lang="en-US" dirty="0"/>
          </a:p>
        </p:txBody>
      </p:sp>
      <p:sp>
        <p:nvSpPr>
          <p:cNvPr id="3" name="Content Placeholder 2"/>
          <p:cNvSpPr>
            <a:spLocks noGrp="1"/>
          </p:cNvSpPr>
          <p:nvPr>
            <p:ph idx="1"/>
          </p:nvPr>
        </p:nvSpPr>
        <p:spPr>
          <a:xfrm>
            <a:off x="1341529" y="1761565"/>
            <a:ext cx="2988469" cy="4074459"/>
          </a:xfrm>
        </p:spPr>
        <p:txBody>
          <a:bodyPr>
            <a:normAutofit fontScale="85000" lnSpcReduction="20000"/>
          </a:bodyPr>
          <a:lstStyle/>
          <a:p>
            <a:r>
              <a:rPr lang="en-US" dirty="0" smtClean="0"/>
              <a:t>Ammonia/Bleach</a:t>
            </a:r>
            <a:r>
              <a:rPr lang="en-US" dirty="0" smtClean="0">
                <a:sym typeface="Wingdings"/>
              </a:rPr>
              <a:t> triggers asthma</a:t>
            </a:r>
          </a:p>
          <a:p>
            <a:r>
              <a:rPr lang="en-US" dirty="0" smtClean="0">
                <a:sym typeface="Wingdings"/>
              </a:rPr>
              <a:t>Quaternary Ammonium Compounds (QUATs) Spray that causes nose, throat and skin irritation</a:t>
            </a:r>
          </a:p>
          <a:p>
            <a:r>
              <a:rPr lang="en-US" dirty="0" smtClean="0"/>
              <a:t>Terpenes</a:t>
            </a:r>
            <a:r>
              <a:rPr lang="en-US" dirty="0" smtClean="0">
                <a:sym typeface="Wingdings"/>
              </a:rPr>
              <a:t> chemicals found in pine, lemon, and orange oils. It can form formaldehyde which causes cancer.</a:t>
            </a:r>
          </a:p>
          <a:p>
            <a:endParaRPr lang="en-US" dirty="0"/>
          </a:p>
        </p:txBody>
      </p:sp>
      <p:sp>
        <p:nvSpPr>
          <p:cNvPr id="5" name="Content Placeholder 2"/>
          <p:cNvSpPr txBox="1">
            <a:spLocks/>
          </p:cNvSpPr>
          <p:nvPr/>
        </p:nvSpPr>
        <p:spPr>
          <a:xfrm>
            <a:off x="4866332" y="1791057"/>
            <a:ext cx="2988469" cy="4074459"/>
          </a:xfrm>
          <a:prstGeom prst="rect">
            <a:avLst/>
          </a:prstGeom>
        </p:spPr>
        <p:txBody>
          <a:bodyPr vert="horz" lIns="91440" tIns="45720" rIns="91440" bIns="45720" rtlCol="0">
            <a:normAutofit fontScale="85000" lnSpcReduction="10000"/>
          </a:bodyPr>
          <a:lstStyle>
            <a:lvl1pPr marL="403225" indent="-403225" algn="l" defTabSz="914400" rtl="0" eaLnBrk="1" latinLnBrk="0" hangingPunct="1">
              <a:spcBef>
                <a:spcPts val="2000"/>
              </a:spcBef>
              <a:buFontTx/>
              <a:buBlip>
                <a:blip r:embed="rId2"/>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2"/>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2"/>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2"/>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r>
              <a:rPr lang="en-US" dirty="0" smtClean="0"/>
              <a:t>Tri</a:t>
            </a:r>
            <a:r>
              <a:rPr lang="en-US" dirty="0" smtClean="0">
                <a:sym typeface="Wingdings"/>
              </a:rPr>
              <a:t>closan suspected endocrine disruptor and may lead to the development of antibiotic-resistant bacteria</a:t>
            </a:r>
          </a:p>
          <a:p>
            <a:r>
              <a:rPr lang="en-US" dirty="0" smtClean="0">
                <a:sym typeface="Wingdings"/>
              </a:rPr>
              <a:t>Phthalates chemicals used as solvents and carriers for fragrances. Increase risk of allergies.</a:t>
            </a:r>
          </a:p>
          <a:p>
            <a:endParaRPr lang="en-US" dirty="0" smtClean="0">
              <a:sym typeface="Wingdings"/>
            </a:endParaRPr>
          </a:p>
          <a:p>
            <a:endParaRPr lang="en-US" dirty="0"/>
          </a:p>
        </p:txBody>
      </p:sp>
    </p:spTree>
    <p:extLst>
      <p:ext uri="{BB962C8B-B14F-4D97-AF65-F5344CB8AC3E}">
        <p14:creationId xmlns:p14="http://schemas.microsoft.com/office/powerpoint/2010/main" val="41725095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20-03-05 at 7.22.3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537" y="249855"/>
            <a:ext cx="8826537" cy="6412945"/>
          </a:xfrm>
          <a:prstGeom prst="rect">
            <a:avLst/>
          </a:prstGeom>
        </p:spPr>
      </p:pic>
    </p:spTree>
    <p:extLst>
      <p:ext uri="{BB962C8B-B14F-4D97-AF65-F5344CB8AC3E}">
        <p14:creationId xmlns:p14="http://schemas.microsoft.com/office/powerpoint/2010/main" val="114219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a:t>
            </a:r>
            <a:endParaRPr lang="en-US" dirty="0"/>
          </a:p>
        </p:txBody>
      </p:sp>
      <p:sp>
        <p:nvSpPr>
          <p:cNvPr id="3" name="Content Placeholder 2"/>
          <p:cNvSpPr>
            <a:spLocks noGrp="1"/>
          </p:cNvSpPr>
          <p:nvPr>
            <p:ph idx="1"/>
          </p:nvPr>
        </p:nvSpPr>
        <p:spPr/>
        <p:txBody>
          <a:bodyPr/>
          <a:lstStyle/>
          <a:p>
            <a:r>
              <a:rPr lang="en-US" dirty="0" smtClean="0"/>
              <a:t>Regular cleaning is important for maintaining a healthy environment.</a:t>
            </a:r>
          </a:p>
          <a:p>
            <a:r>
              <a:rPr lang="en-US" dirty="0" smtClean="0"/>
              <a:t>Small children are particularly vulnerable from exposure to chemicals in cleaning products because of their size, development, and behaviors.</a:t>
            </a:r>
            <a:endParaRPr lang="en-US" dirty="0"/>
          </a:p>
        </p:txBody>
      </p:sp>
    </p:spTree>
    <p:extLst>
      <p:ext uri="{BB962C8B-B14F-4D97-AF65-F5344CB8AC3E}">
        <p14:creationId xmlns:p14="http://schemas.microsoft.com/office/powerpoint/2010/main" val="40568393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Indoor Air Pollutants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Indoor Air Quality (IAQ) is a measure of the temperature, humidity, ventilation, and chemical or biological contaminates of the air inside the building. It’s influenced by:</a:t>
            </a:r>
          </a:p>
          <a:p>
            <a:pPr lvl="1"/>
            <a:r>
              <a:rPr lang="en-US" dirty="0" smtClean="0"/>
              <a:t>Ventilation system</a:t>
            </a:r>
          </a:p>
          <a:p>
            <a:pPr lvl="1"/>
            <a:r>
              <a:rPr lang="en-US" dirty="0" smtClean="0"/>
              <a:t>Can windows open?</a:t>
            </a:r>
          </a:p>
          <a:p>
            <a:pPr lvl="1"/>
            <a:r>
              <a:rPr lang="en-US" dirty="0" smtClean="0"/>
              <a:t>Mold in the building</a:t>
            </a:r>
          </a:p>
          <a:p>
            <a:pPr lvl="1"/>
            <a:r>
              <a:rPr lang="en-US" dirty="0" smtClean="0"/>
              <a:t>Cleaning &amp; Art supplies</a:t>
            </a:r>
          </a:p>
          <a:p>
            <a:pPr lvl="1"/>
            <a:r>
              <a:rPr lang="en-US" dirty="0" smtClean="0"/>
              <a:t>Chemicals created by activities inside the building</a:t>
            </a:r>
          </a:p>
          <a:p>
            <a:pPr lvl="1"/>
            <a:r>
              <a:rPr lang="en-US" dirty="0" smtClean="0"/>
              <a:t>Building material and furniture that produce pollutants like formaldehyde.</a:t>
            </a:r>
            <a:endParaRPr lang="en-US" dirty="0"/>
          </a:p>
        </p:txBody>
      </p:sp>
    </p:spTree>
    <p:extLst>
      <p:ext uri="{BB962C8B-B14F-4D97-AF65-F5344CB8AC3E}">
        <p14:creationId xmlns:p14="http://schemas.microsoft.com/office/powerpoint/2010/main" val="24736840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Indoor Air Pollutants</a:t>
            </a:r>
            <a:endParaRPr lang="en-US" dirty="0"/>
          </a:p>
        </p:txBody>
      </p:sp>
      <p:sp>
        <p:nvSpPr>
          <p:cNvPr id="3" name="Content Placeholder 2"/>
          <p:cNvSpPr>
            <a:spLocks noGrp="1"/>
          </p:cNvSpPr>
          <p:nvPr>
            <p:ph idx="1"/>
          </p:nvPr>
        </p:nvSpPr>
        <p:spPr/>
        <p:txBody>
          <a:bodyPr/>
          <a:lstStyle/>
          <a:p>
            <a:r>
              <a:rPr lang="en-US" dirty="0" smtClean="0"/>
              <a:t>Sometimes air inside can be 2-5 times worse than outdoors. Sometimes that number reaches 100 times worse.</a:t>
            </a:r>
          </a:p>
          <a:p>
            <a:r>
              <a:rPr lang="en-US" dirty="0" smtClean="0"/>
              <a:t>We spend approx. 22 hours a day inside.</a:t>
            </a:r>
          </a:p>
          <a:p>
            <a:endParaRPr lang="en-US" dirty="0"/>
          </a:p>
        </p:txBody>
      </p:sp>
    </p:spTree>
    <p:extLst>
      <p:ext uri="{BB962C8B-B14F-4D97-AF65-F5344CB8AC3E}">
        <p14:creationId xmlns:p14="http://schemas.microsoft.com/office/powerpoint/2010/main" val="9055036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Ventilation</a:t>
            </a:r>
            <a:endParaRPr lang="en-US" dirty="0"/>
          </a:p>
        </p:txBody>
      </p:sp>
      <p:sp>
        <p:nvSpPr>
          <p:cNvPr id="3" name="Content Placeholder 2"/>
          <p:cNvSpPr>
            <a:spLocks noGrp="1"/>
          </p:cNvSpPr>
          <p:nvPr>
            <p:ph idx="1"/>
          </p:nvPr>
        </p:nvSpPr>
        <p:spPr/>
        <p:txBody>
          <a:bodyPr>
            <a:normAutofit lnSpcReduction="10000"/>
          </a:bodyPr>
          <a:lstStyle/>
          <a:p>
            <a:r>
              <a:rPr lang="en-US" dirty="0" smtClean="0"/>
              <a:t>IAQ problems are often causes by poor ventilation.</a:t>
            </a:r>
          </a:p>
          <a:p>
            <a:r>
              <a:rPr lang="en-US" dirty="0" smtClean="0"/>
              <a:t>Ventilation is when “clean” air usually from outside is brought indoors and pollutants are removed or reduced.</a:t>
            </a:r>
          </a:p>
          <a:p>
            <a:r>
              <a:rPr lang="en-US" dirty="0" smtClean="0"/>
              <a:t>Ventilation occurs by opening windows and doors, or mechanically through heating/cooling/vent equipment.</a:t>
            </a:r>
          </a:p>
          <a:p>
            <a:r>
              <a:rPr lang="en-US" dirty="0" smtClean="0"/>
              <a:t>Be sure open windows are screened and in proper condition.</a:t>
            </a:r>
            <a:endParaRPr lang="en-US" dirty="0"/>
          </a:p>
        </p:txBody>
      </p:sp>
    </p:spTree>
    <p:extLst>
      <p:ext uri="{BB962C8B-B14F-4D97-AF65-F5344CB8AC3E}">
        <p14:creationId xmlns:p14="http://schemas.microsoft.com/office/powerpoint/2010/main" val="5624834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Fragrances</a:t>
            </a:r>
            <a:endParaRPr lang="en-US" dirty="0"/>
          </a:p>
        </p:txBody>
      </p:sp>
      <p:sp>
        <p:nvSpPr>
          <p:cNvPr id="3" name="Content Placeholder 2"/>
          <p:cNvSpPr>
            <a:spLocks noGrp="1"/>
          </p:cNvSpPr>
          <p:nvPr>
            <p:ph idx="1"/>
          </p:nvPr>
        </p:nvSpPr>
        <p:spPr>
          <a:xfrm>
            <a:off x="779462" y="1591091"/>
            <a:ext cx="7581901" cy="3953436"/>
          </a:xfrm>
        </p:spPr>
        <p:txBody>
          <a:bodyPr/>
          <a:lstStyle/>
          <a:p>
            <a:r>
              <a:rPr lang="en-US" dirty="0" smtClean="0"/>
              <a:t>Can contain up to 3,000 separate ingredients.</a:t>
            </a:r>
          </a:p>
          <a:p>
            <a:r>
              <a:rPr lang="en-US" dirty="0" smtClean="0"/>
              <a:t>No requirement that chemicals be listed on label.</a:t>
            </a:r>
          </a:p>
          <a:p>
            <a:r>
              <a:rPr lang="en-US" dirty="0" smtClean="0"/>
              <a:t>Higher levels of fragrance chemicals have been linked to reproductive problems in women.</a:t>
            </a:r>
            <a:endParaRPr lang="en-US" dirty="0"/>
          </a:p>
        </p:txBody>
      </p:sp>
      <p:pic>
        <p:nvPicPr>
          <p:cNvPr id="4" name="Picture 3" descr="Screen Shot 2020-03-05 at 7.38.3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6323" y="4108847"/>
            <a:ext cx="2375330" cy="2533132"/>
          </a:xfrm>
          <a:prstGeom prst="rect">
            <a:avLst/>
          </a:prstGeom>
        </p:spPr>
      </p:pic>
    </p:spTree>
    <p:extLst>
      <p:ext uri="{BB962C8B-B14F-4D97-AF65-F5344CB8AC3E}">
        <p14:creationId xmlns:p14="http://schemas.microsoft.com/office/powerpoint/2010/main" val="8854025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“Clean” isn’t a Smell</a:t>
            </a:r>
            <a:endParaRPr lang="en-US" dirty="0"/>
          </a:p>
        </p:txBody>
      </p:sp>
      <p:pic>
        <p:nvPicPr>
          <p:cNvPr id="4" name="Content Placeholder 3" descr="Screen Shot 2020-03-05 at 7.48.05 PM.png"/>
          <p:cNvPicPr>
            <a:picLocks noGrp="1" noChangeAspect="1"/>
          </p:cNvPicPr>
          <p:nvPr>
            <p:ph idx="1"/>
          </p:nvPr>
        </p:nvPicPr>
        <p:blipFill>
          <a:blip r:embed="rId3">
            <a:extLst>
              <a:ext uri="{28A0092B-C50C-407E-A947-70E740481C1C}">
                <a14:useLocalDpi xmlns:a14="http://schemas.microsoft.com/office/drawing/2010/main" val="0"/>
              </a:ext>
            </a:extLst>
          </a:blip>
          <a:srcRect l="-75725" r="-75725"/>
          <a:stretch>
            <a:fillRect/>
          </a:stretch>
        </p:blipFill>
        <p:spPr>
          <a:xfrm>
            <a:off x="779463" y="1882775"/>
            <a:ext cx="7581900" cy="3952875"/>
          </a:xfrm>
        </p:spPr>
      </p:pic>
    </p:spTree>
    <p:extLst>
      <p:ext uri="{BB962C8B-B14F-4D97-AF65-F5344CB8AC3E}">
        <p14:creationId xmlns:p14="http://schemas.microsoft.com/office/powerpoint/2010/main" val="2044658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20-03-05 at 7.47.56 PM.png"/>
          <p:cNvPicPr>
            <a:picLocks noGrp="1" noChangeAspect="1"/>
          </p:cNvPicPr>
          <p:nvPr>
            <p:ph idx="1"/>
          </p:nvPr>
        </p:nvPicPr>
        <p:blipFill>
          <a:blip r:embed="rId2">
            <a:extLst>
              <a:ext uri="{28A0092B-C50C-407E-A947-70E740481C1C}">
                <a14:useLocalDpi xmlns:a14="http://schemas.microsoft.com/office/drawing/2010/main" val="0"/>
              </a:ext>
            </a:extLst>
          </a:blip>
          <a:srcRect l="-16233" r="-16233"/>
          <a:stretch>
            <a:fillRect/>
          </a:stretch>
        </p:blipFill>
        <p:spPr>
          <a:xfrm>
            <a:off x="779462" y="437245"/>
            <a:ext cx="7630728" cy="5829951"/>
          </a:xfrm>
        </p:spPr>
      </p:pic>
    </p:spTree>
    <p:extLst>
      <p:ext uri="{BB962C8B-B14F-4D97-AF65-F5344CB8AC3E}">
        <p14:creationId xmlns:p14="http://schemas.microsoft.com/office/powerpoint/2010/main" val="1005381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Read Cleaning Labels</a:t>
            </a:r>
            <a:endParaRPr lang="en-US" dirty="0"/>
          </a:p>
        </p:txBody>
      </p:sp>
      <p:pic>
        <p:nvPicPr>
          <p:cNvPr id="4" name="Content Placeholder 3" descr="FoamingSoapLabelIngredients.jpg"/>
          <p:cNvPicPr>
            <a:picLocks noGrp="1" noChangeAspect="1"/>
          </p:cNvPicPr>
          <p:nvPr>
            <p:ph idx="1"/>
          </p:nvPr>
        </p:nvPicPr>
        <p:blipFill rotWithShape="1">
          <a:blip r:embed="rId2">
            <a:extLst>
              <a:ext uri="{28A0092B-C50C-407E-A947-70E740481C1C}">
                <a14:useLocalDpi xmlns:a14="http://schemas.microsoft.com/office/drawing/2010/main" val="0"/>
              </a:ext>
            </a:extLst>
          </a:blip>
          <a:srcRect l="-55084" t="12947" r="-55084" b="12793"/>
          <a:stretch/>
        </p:blipFill>
        <p:spPr>
          <a:xfrm>
            <a:off x="779462" y="2394444"/>
            <a:ext cx="7581901" cy="2935797"/>
          </a:xfrm>
        </p:spPr>
      </p:pic>
    </p:spTree>
    <p:extLst>
      <p:ext uri="{BB962C8B-B14F-4D97-AF65-F5344CB8AC3E}">
        <p14:creationId xmlns:p14="http://schemas.microsoft.com/office/powerpoint/2010/main" val="19386616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Read Cleaning Labels</a:t>
            </a:r>
            <a:endParaRPr lang="en-US" dirty="0"/>
          </a:p>
        </p:txBody>
      </p:sp>
      <p:sp>
        <p:nvSpPr>
          <p:cNvPr id="3" name="Content Placeholder 2"/>
          <p:cNvSpPr>
            <a:spLocks noGrp="1"/>
          </p:cNvSpPr>
          <p:nvPr>
            <p:ph idx="1"/>
          </p:nvPr>
        </p:nvSpPr>
        <p:spPr/>
        <p:txBody>
          <a:bodyPr/>
          <a:lstStyle/>
          <a:p>
            <a:r>
              <a:rPr lang="en-US" dirty="0" smtClean="0"/>
              <a:t>Two Choices: </a:t>
            </a:r>
          </a:p>
          <a:p>
            <a:pPr marL="860425" lvl="1" indent="-457200">
              <a:buFont typeface="+mj-lt"/>
              <a:buAutoNum type="arabicPeriod"/>
            </a:pPr>
            <a:r>
              <a:rPr lang="en-US" dirty="0"/>
              <a:t>Buy products reviewed by 3</a:t>
            </a:r>
            <a:r>
              <a:rPr lang="en-US" baseline="30000" dirty="0"/>
              <a:t>rd</a:t>
            </a:r>
            <a:r>
              <a:rPr lang="en-US" dirty="0"/>
              <a:t> party &amp; certified</a:t>
            </a:r>
          </a:p>
          <a:p>
            <a:pPr marL="860425" lvl="1" indent="-457200">
              <a:buFont typeface="+mj-lt"/>
              <a:buAutoNum type="arabicPeriod"/>
            </a:pPr>
            <a:r>
              <a:rPr lang="en-US" dirty="0"/>
              <a:t>Or Read Label and choose product with safer </a:t>
            </a:r>
            <a:r>
              <a:rPr lang="en-US" dirty="0" smtClean="0"/>
              <a:t>ingredients</a:t>
            </a:r>
          </a:p>
          <a:p>
            <a:r>
              <a:rPr lang="en-US" dirty="0" smtClean="0"/>
              <a:t>Things to Look for:</a:t>
            </a:r>
          </a:p>
          <a:p>
            <a:endParaRPr lang="en-US" dirty="0" smtClean="0"/>
          </a:p>
          <a:p>
            <a:endParaRPr lang="en-US" dirty="0" smtClean="0"/>
          </a:p>
          <a:p>
            <a:pPr marL="0" indent="0">
              <a:buNone/>
            </a:pPr>
            <a:endParaRPr lang="en-US" dirty="0" smtClean="0"/>
          </a:p>
          <a:p>
            <a:pPr marL="860425" lvl="1" indent="-457200">
              <a:buFont typeface="+mj-lt"/>
              <a:buAutoNum type="arabicPeriod"/>
            </a:pPr>
            <a:endParaRPr lang="en-US" dirty="0"/>
          </a:p>
        </p:txBody>
      </p:sp>
      <p:pic>
        <p:nvPicPr>
          <p:cNvPr id="4" name="Picture 3" descr="Screen Shot 2020-03-05 at 8.10.2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501" y="4578133"/>
            <a:ext cx="3517900" cy="1587500"/>
          </a:xfrm>
          <a:prstGeom prst="rect">
            <a:avLst/>
          </a:prstGeom>
        </p:spPr>
      </p:pic>
      <p:pic>
        <p:nvPicPr>
          <p:cNvPr id="5" name="Picture 4" descr="Screen Shot 2020-03-05 at 8.11.3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5596" y="3562133"/>
            <a:ext cx="4533900" cy="1016000"/>
          </a:xfrm>
          <a:prstGeom prst="rect">
            <a:avLst/>
          </a:prstGeom>
        </p:spPr>
      </p:pic>
      <p:pic>
        <p:nvPicPr>
          <p:cNvPr id="6" name="Picture 5" descr="Screen Shot 2020-03-05 at 8.14.00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2937" y="5095749"/>
            <a:ext cx="1092200" cy="1117600"/>
          </a:xfrm>
          <a:prstGeom prst="rect">
            <a:avLst/>
          </a:prstGeom>
        </p:spPr>
      </p:pic>
    </p:spTree>
    <p:extLst>
      <p:ext uri="{BB962C8B-B14F-4D97-AF65-F5344CB8AC3E}">
        <p14:creationId xmlns:p14="http://schemas.microsoft.com/office/powerpoint/2010/main" val="35028223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Look for Cont’d</a:t>
            </a:r>
            <a:endParaRPr lang="en-US" dirty="0"/>
          </a:p>
        </p:txBody>
      </p:sp>
      <p:pic>
        <p:nvPicPr>
          <p:cNvPr id="4" name="Content Placeholder 3" descr="Screen Shot 2020-03-05 at 8.13.55 PM.png"/>
          <p:cNvPicPr>
            <a:picLocks noGrp="1" noChangeAspect="1"/>
          </p:cNvPicPr>
          <p:nvPr>
            <p:ph idx="1"/>
          </p:nvPr>
        </p:nvPicPr>
        <p:blipFill rotWithShape="1">
          <a:blip r:embed="rId3">
            <a:extLst>
              <a:ext uri="{28A0092B-C50C-407E-A947-70E740481C1C}">
                <a14:useLocalDpi xmlns:a14="http://schemas.microsoft.com/office/drawing/2010/main" val="0"/>
              </a:ext>
            </a:extLst>
          </a:blip>
          <a:srcRect l="82" r="132"/>
          <a:stretch/>
        </p:blipFill>
        <p:spPr>
          <a:xfrm>
            <a:off x="593292" y="1882588"/>
            <a:ext cx="3976106" cy="3953436"/>
          </a:xfrm>
        </p:spPr>
      </p:pic>
      <p:pic>
        <p:nvPicPr>
          <p:cNvPr id="5" name="Picture 4" descr="Screen Shot 2020-03-05 at 8.13.50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3834" y="1882588"/>
            <a:ext cx="3476298" cy="3953436"/>
          </a:xfrm>
          <a:prstGeom prst="rect">
            <a:avLst/>
          </a:prstGeom>
        </p:spPr>
      </p:pic>
    </p:spTree>
    <p:extLst>
      <p:ext uri="{BB962C8B-B14F-4D97-AF65-F5344CB8AC3E}">
        <p14:creationId xmlns:p14="http://schemas.microsoft.com/office/powerpoint/2010/main" val="6599798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Cleaning?</a:t>
            </a:r>
            <a:endParaRPr lang="en-US" dirty="0"/>
          </a:p>
        </p:txBody>
      </p:sp>
      <p:sp>
        <p:nvSpPr>
          <p:cNvPr id="3" name="Content Placeholder 2"/>
          <p:cNvSpPr>
            <a:spLocks noGrp="1"/>
          </p:cNvSpPr>
          <p:nvPr>
            <p:ph idx="1"/>
          </p:nvPr>
        </p:nvSpPr>
        <p:spPr/>
        <p:txBody>
          <a:bodyPr/>
          <a:lstStyle/>
          <a:p>
            <a:r>
              <a:rPr lang="en-US" dirty="0" smtClean="0"/>
              <a:t>It’s done with water, a cleaning product, and scrubbing. </a:t>
            </a:r>
            <a:endParaRPr lang="en-US" dirty="0"/>
          </a:p>
          <a:p>
            <a:r>
              <a:rPr lang="en-US" dirty="0" smtClean="0"/>
              <a:t>It doesn’t kill bacteria, viruses, or fungi, generally referred to as germs. Cleaning products remove them.</a:t>
            </a:r>
          </a:p>
          <a:p>
            <a:r>
              <a:rPr lang="en-US" dirty="0" smtClean="0"/>
              <a:t>Removes up to 98% of bacteria and 93% of viruses.</a:t>
            </a:r>
          </a:p>
          <a:p>
            <a:pPr marL="0" indent="0">
              <a:buNone/>
            </a:pPr>
            <a:endParaRPr lang="en-US" dirty="0"/>
          </a:p>
        </p:txBody>
      </p:sp>
    </p:spTree>
    <p:extLst>
      <p:ext uri="{BB962C8B-B14F-4D97-AF65-F5344CB8AC3E}">
        <p14:creationId xmlns:p14="http://schemas.microsoft.com/office/powerpoint/2010/main" val="1383574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lnSpcReduction="10000"/>
          </a:bodyPr>
          <a:lstStyle/>
          <a:p>
            <a:r>
              <a:rPr lang="en-US" dirty="0" smtClean="0"/>
              <a:t>Differences between cleaning, sanitizing, and disinfecting and when and where each is needed.</a:t>
            </a:r>
          </a:p>
          <a:p>
            <a:r>
              <a:rPr lang="en-US" dirty="0" smtClean="0"/>
              <a:t>The health and environmental hazards associated with using and misusing cleaning, sanitizing, and disinfecting products.</a:t>
            </a:r>
          </a:p>
          <a:p>
            <a:r>
              <a:rPr lang="en-US" dirty="0" smtClean="0"/>
              <a:t>How to choose safer cleaning, sanitizing, and disinfecting products.</a:t>
            </a:r>
          </a:p>
          <a:p>
            <a:r>
              <a:rPr lang="en-US" dirty="0" smtClean="0"/>
              <a:t>Proper cleaning, </a:t>
            </a:r>
            <a:r>
              <a:rPr lang="en-US" dirty="0"/>
              <a:t>sanitizing, and </a:t>
            </a:r>
            <a:r>
              <a:rPr lang="en-US" dirty="0" smtClean="0"/>
              <a:t>disinfecting techniques</a:t>
            </a:r>
          </a:p>
          <a:p>
            <a:pPr marL="0" indent="0">
              <a:buNone/>
            </a:pPr>
            <a:endParaRPr lang="en-US" dirty="0"/>
          </a:p>
        </p:txBody>
      </p:sp>
    </p:spTree>
    <p:extLst>
      <p:ext uri="{BB962C8B-B14F-4D97-AF65-F5344CB8AC3E}">
        <p14:creationId xmlns:p14="http://schemas.microsoft.com/office/powerpoint/2010/main" val="14060235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Sanitizing?</a:t>
            </a:r>
            <a:endParaRPr lang="en-US" dirty="0"/>
          </a:p>
        </p:txBody>
      </p:sp>
      <p:sp>
        <p:nvSpPr>
          <p:cNvPr id="3" name="Content Placeholder 2"/>
          <p:cNvSpPr>
            <a:spLocks noGrp="1"/>
          </p:cNvSpPr>
          <p:nvPr>
            <p:ph idx="1"/>
          </p:nvPr>
        </p:nvSpPr>
        <p:spPr/>
        <p:txBody>
          <a:bodyPr>
            <a:normAutofit lnSpcReduction="10000"/>
          </a:bodyPr>
          <a:lstStyle/>
          <a:p>
            <a:r>
              <a:rPr lang="en-US" dirty="0" smtClean="0"/>
              <a:t>These products are chemicals that work by killing or deactivating germs (e.g. dishwasher, steam mop)</a:t>
            </a:r>
          </a:p>
          <a:p>
            <a:r>
              <a:rPr lang="en-US" dirty="0" smtClean="0"/>
              <a:t>These chemicals are also called antimicrobial pesticides.</a:t>
            </a:r>
          </a:p>
          <a:p>
            <a:r>
              <a:rPr lang="en-US" dirty="0" smtClean="0"/>
              <a:t>They are regulated in each state’s Dept. of Pesticide Regulation and the EPA.</a:t>
            </a:r>
          </a:p>
          <a:p>
            <a:r>
              <a:rPr lang="en-US" dirty="0" smtClean="0"/>
              <a:t>Kills 99.9% of germs</a:t>
            </a:r>
          </a:p>
          <a:p>
            <a:r>
              <a:rPr lang="en-US" dirty="0" smtClean="0"/>
              <a:t>Routine sanitizing on food areas &amp; mouthed toys.</a:t>
            </a:r>
          </a:p>
        </p:txBody>
      </p:sp>
    </p:spTree>
    <p:extLst>
      <p:ext uri="{BB962C8B-B14F-4D97-AF65-F5344CB8AC3E}">
        <p14:creationId xmlns:p14="http://schemas.microsoft.com/office/powerpoint/2010/main" val="12510587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Disinfectant?</a:t>
            </a:r>
            <a:endParaRPr lang="en-US" dirty="0"/>
          </a:p>
        </p:txBody>
      </p:sp>
      <p:sp>
        <p:nvSpPr>
          <p:cNvPr id="3" name="Content Placeholder 2"/>
          <p:cNvSpPr>
            <a:spLocks noGrp="1"/>
          </p:cNvSpPr>
          <p:nvPr>
            <p:ph idx="1"/>
          </p:nvPr>
        </p:nvSpPr>
        <p:spPr/>
        <p:txBody>
          <a:bodyPr>
            <a:normAutofit fontScale="92500"/>
          </a:bodyPr>
          <a:lstStyle/>
          <a:p>
            <a:r>
              <a:rPr lang="en-US" dirty="0" smtClean="0"/>
              <a:t>Kills more germs than sanitizers.</a:t>
            </a:r>
          </a:p>
          <a:p>
            <a:r>
              <a:rPr lang="en-US" dirty="0" smtClean="0"/>
              <a:t>In most cases a cleaning product is used first and then the surface is sanitized or disinfected when it is necessary.</a:t>
            </a:r>
          </a:p>
          <a:p>
            <a:r>
              <a:rPr lang="en-US" dirty="0" smtClean="0"/>
              <a:t>Kills 99.9% germs on hard, non-porous surfaces (e.g. carpet cannot be sanitized)</a:t>
            </a:r>
          </a:p>
          <a:p>
            <a:r>
              <a:rPr lang="en-US" dirty="0" smtClean="0"/>
              <a:t>Doesn’t necessarily clean dirty surface or remove germs.</a:t>
            </a:r>
          </a:p>
          <a:p>
            <a:r>
              <a:rPr lang="en-US" dirty="0" smtClean="0"/>
              <a:t>Only temporarily clean! Germs start growing immediately with a cough or sneeze!</a:t>
            </a:r>
            <a:endParaRPr lang="en-US" dirty="0"/>
          </a:p>
        </p:txBody>
      </p:sp>
    </p:spTree>
    <p:extLst>
      <p:ext uri="{BB962C8B-B14F-4D97-AF65-F5344CB8AC3E}">
        <p14:creationId xmlns:p14="http://schemas.microsoft.com/office/powerpoint/2010/main" val="32094463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Cleaning Tools</a:t>
            </a:r>
            <a:endParaRPr lang="en-US" dirty="0"/>
          </a:p>
        </p:txBody>
      </p:sp>
      <p:pic>
        <p:nvPicPr>
          <p:cNvPr id="4" name="Content Placeholder 3" descr="Screen Shot 2020-03-05 at 8.41.26 PM.png"/>
          <p:cNvPicPr>
            <a:picLocks noGrp="1" noChangeAspect="1"/>
          </p:cNvPicPr>
          <p:nvPr>
            <p:ph idx="1"/>
          </p:nvPr>
        </p:nvPicPr>
        <p:blipFill rotWithShape="1">
          <a:blip r:embed="rId3">
            <a:extLst>
              <a:ext uri="{28A0092B-C50C-407E-A947-70E740481C1C}">
                <a14:useLocalDpi xmlns:a14="http://schemas.microsoft.com/office/drawing/2010/main" val="0"/>
              </a:ext>
            </a:extLst>
          </a:blip>
          <a:srcRect t="-191" b="-1478"/>
          <a:stretch/>
        </p:blipFill>
        <p:spPr>
          <a:xfrm>
            <a:off x="229130" y="2006724"/>
            <a:ext cx="4025370" cy="3729441"/>
          </a:xfrm>
          <a:prstGeom prst="rect">
            <a:avLst/>
          </a:prstGeom>
          <a:noFill/>
          <a:ln>
            <a:noFill/>
          </a:ln>
        </p:spPr>
      </p:pic>
      <p:pic>
        <p:nvPicPr>
          <p:cNvPr id="6" name="Picture 5" descr="Screen Shot 2020-03-05 at 8.41.31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8333" y="2006724"/>
            <a:ext cx="3937530" cy="3729442"/>
          </a:xfrm>
          <a:prstGeom prst="rect">
            <a:avLst/>
          </a:prstGeom>
          <a:noFill/>
          <a:ln>
            <a:noFill/>
          </a:ln>
        </p:spPr>
      </p:pic>
    </p:spTree>
    <p:extLst>
      <p:ext uri="{BB962C8B-B14F-4D97-AF65-F5344CB8AC3E}">
        <p14:creationId xmlns:p14="http://schemas.microsoft.com/office/powerpoint/2010/main" val="32226969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so much!</a:t>
            </a:r>
            <a:endParaRPr lang="en-US" dirty="0"/>
          </a:p>
        </p:txBody>
      </p:sp>
      <p:sp>
        <p:nvSpPr>
          <p:cNvPr id="3" name="Content Placeholder 2"/>
          <p:cNvSpPr>
            <a:spLocks noGrp="1"/>
          </p:cNvSpPr>
          <p:nvPr>
            <p:ph idx="1"/>
          </p:nvPr>
        </p:nvSpPr>
        <p:spPr/>
        <p:txBody>
          <a:bodyPr/>
          <a:lstStyle/>
          <a:p>
            <a:r>
              <a:rPr lang="en-US" dirty="0" smtClean="0"/>
              <a:t>Hopefully you learned a great deal!</a:t>
            </a:r>
          </a:p>
          <a:p>
            <a:r>
              <a:rPr lang="en-US" dirty="0" smtClean="0"/>
              <a:t>We have plenty of handouts and info to keep you busy if you have any further inquiries.</a:t>
            </a:r>
          </a:p>
          <a:p>
            <a:r>
              <a:rPr lang="en-US" dirty="0" smtClean="0"/>
              <a:t>Thanks so much for attending and please let us know what other topics you’d be interested in learning about!</a:t>
            </a:r>
            <a:endParaRPr lang="en-US" dirty="0"/>
          </a:p>
        </p:txBody>
      </p:sp>
    </p:spTree>
    <p:extLst>
      <p:ext uri="{BB962C8B-B14F-4D97-AF65-F5344CB8AC3E}">
        <p14:creationId xmlns:p14="http://schemas.microsoft.com/office/powerpoint/2010/main" val="692515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Intro- Why are Children more susceptible to germs? </a:t>
            </a:r>
            <a:endParaRPr lang="en-US" sz="4400" dirty="0"/>
          </a:p>
        </p:txBody>
      </p:sp>
      <p:sp>
        <p:nvSpPr>
          <p:cNvPr id="3" name="Content Placeholder 2"/>
          <p:cNvSpPr>
            <a:spLocks noGrp="1"/>
          </p:cNvSpPr>
          <p:nvPr>
            <p:ph idx="1"/>
          </p:nvPr>
        </p:nvSpPr>
        <p:spPr/>
        <p:txBody>
          <a:bodyPr/>
          <a:lstStyle/>
          <a:p>
            <a:r>
              <a:rPr lang="en-US" dirty="0" smtClean="0"/>
              <a:t>They breathe 4-6 times more air than adults and they breathe close to the ground where pollutants in the air tend to concentrate.</a:t>
            </a:r>
          </a:p>
          <a:p>
            <a:r>
              <a:rPr lang="en-US" dirty="0" smtClean="0"/>
              <a:t>They have more skin covering their bodies relative to their weight than adults.</a:t>
            </a:r>
          </a:p>
          <a:p>
            <a:r>
              <a:rPr lang="en-US" dirty="0" smtClean="0"/>
              <a:t>They have more skin contact with the floor because of their size and behavior. This means they can absorb more pollutants that concentrate on the floor through their skin.</a:t>
            </a:r>
            <a:endParaRPr lang="en-US" dirty="0"/>
          </a:p>
        </p:txBody>
      </p:sp>
    </p:spTree>
    <p:extLst>
      <p:ext uri="{BB962C8B-B14F-4D97-AF65-F5344CB8AC3E}">
        <p14:creationId xmlns:p14="http://schemas.microsoft.com/office/powerpoint/2010/main" val="2265636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solidFill>
                  <a:srgbClr val="FFFFFF"/>
                </a:solidFill>
              </a:rPr>
              <a:t>Intro Cont’d- </a:t>
            </a:r>
            <a:r>
              <a:rPr lang="en-US" sz="4400" dirty="0">
                <a:solidFill>
                  <a:srgbClr val="FFFFFF"/>
                </a:solidFill>
              </a:rPr>
              <a:t>Why are Children more susceptible to germs? </a:t>
            </a:r>
            <a:endParaRPr lang="en-US" dirty="0"/>
          </a:p>
        </p:txBody>
      </p:sp>
      <p:sp>
        <p:nvSpPr>
          <p:cNvPr id="3" name="Content Placeholder 2"/>
          <p:cNvSpPr>
            <a:spLocks noGrp="1"/>
          </p:cNvSpPr>
          <p:nvPr>
            <p:ph idx="1"/>
          </p:nvPr>
        </p:nvSpPr>
        <p:spPr/>
        <p:txBody>
          <a:bodyPr/>
          <a:lstStyle/>
          <a:p>
            <a:r>
              <a:rPr lang="en-US" dirty="0" smtClean="0"/>
              <a:t>They eat more food per pound of baby weight than adults. They are also more vulnerable to food borne illnesses.</a:t>
            </a:r>
          </a:p>
          <a:p>
            <a:r>
              <a:rPr lang="en-US" dirty="0" smtClean="0"/>
              <a:t>Their hand-to-mouth behavior means they eat more dust than adults. Dust contains many toxic chemicals from cleaning products, pesticides, and other sources.</a:t>
            </a:r>
          </a:p>
          <a:p>
            <a:r>
              <a:rPr lang="en-US" dirty="0" smtClean="0"/>
              <a:t>Mouthing objects is more common in young children.</a:t>
            </a:r>
            <a:endParaRPr lang="en-US" dirty="0"/>
          </a:p>
        </p:txBody>
      </p:sp>
    </p:spTree>
    <p:extLst>
      <p:ext uri="{BB962C8B-B14F-4D97-AF65-F5344CB8AC3E}">
        <p14:creationId xmlns:p14="http://schemas.microsoft.com/office/powerpoint/2010/main" val="3820026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 Summary</a:t>
            </a:r>
            <a:endParaRPr lang="en-US" dirty="0"/>
          </a:p>
        </p:txBody>
      </p:sp>
      <p:sp>
        <p:nvSpPr>
          <p:cNvPr id="3" name="Content Placeholder 2"/>
          <p:cNvSpPr>
            <a:spLocks noGrp="1"/>
          </p:cNvSpPr>
          <p:nvPr>
            <p:ph idx="1"/>
          </p:nvPr>
        </p:nvSpPr>
        <p:spPr/>
        <p:txBody>
          <a:bodyPr/>
          <a:lstStyle/>
          <a:p>
            <a:r>
              <a:rPr lang="en-US" dirty="0" smtClean="0"/>
              <a:t>Young children are still developing and have immature bodies. Their bodies are less able to get rid of toxic substances than adults. Their developing organs—especially their brains—can be affected by exposure to toxic substances. This can affect their growth and their ability to learn and function.</a:t>
            </a:r>
          </a:p>
          <a:p>
            <a:pPr marL="0" indent="0">
              <a:buNone/>
            </a:pPr>
            <a:endParaRPr lang="en-US" dirty="0"/>
          </a:p>
        </p:txBody>
      </p:sp>
    </p:spTree>
    <p:extLst>
      <p:ext uri="{BB962C8B-B14F-4D97-AF65-F5344CB8AC3E}">
        <p14:creationId xmlns:p14="http://schemas.microsoft.com/office/powerpoint/2010/main" val="411149615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599085" y="3310579"/>
            <a:ext cx="184666" cy="369332"/>
          </a:xfrm>
          <a:prstGeom prst="rect">
            <a:avLst/>
          </a:prstGeom>
          <a:noFill/>
        </p:spPr>
        <p:txBody>
          <a:bodyPr wrap="none" rtlCol="0">
            <a:spAutoFit/>
          </a:bodyPr>
          <a:lstStyle/>
          <a:p>
            <a:endParaRPr lang="en-US" dirty="0"/>
          </a:p>
        </p:txBody>
      </p:sp>
      <p:sp>
        <p:nvSpPr>
          <p:cNvPr id="9" name="TextBox 8"/>
          <p:cNvSpPr txBox="1"/>
          <p:nvPr/>
        </p:nvSpPr>
        <p:spPr>
          <a:xfrm>
            <a:off x="2831153" y="2998260"/>
            <a:ext cx="3148969" cy="369332"/>
          </a:xfrm>
          <a:prstGeom prst="rect">
            <a:avLst/>
          </a:prstGeom>
          <a:noFill/>
        </p:spPr>
        <p:txBody>
          <a:bodyPr wrap="none" rtlCol="0">
            <a:spAutoFit/>
          </a:bodyPr>
          <a:lstStyle/>
          <a:p>
            <a:r>
              <a:rPr lang="en-US" dirty="0"/>
              <a:t>https://</a:t>
            </a:r>
            <a:r>
              <a:rPr lang="en-US" dirty="0" err="1"/>
              <a:t>youtu.be</a:t>
            </a:r>
            <a:r>
              <a:rPr lang="en-US" dirty="0"/>
              <a:t>/KznQn6nVfZc</a:t>
            </a:r>
          </a:p>
        </p:txBody>
      </p:sp>
      <p:sp>
        <p:nvSpPr>
          <p:cNvPr id="10" name="TextBox 9"/>
          <p:cNvSpPr txBox="1"/>
          <p:nvPr/>
        </p:nvSpPr>
        <p:spPr>
          <a:xfrm>
            <a:off x="2364753" y="1968044"/>
            <a:ext cx="4418998" cy="646331"/>
          </a:xfrm>
          <a:prstGeom prst="rect">
            <a:avLst/>
          </a:prstGeom>
          <a:noFill/>
        </p:spPr>
        <p:txBody>
          <a:bodyPr wrap="none" rtlCol="0">
            <a:spAutoFit/>
          </a:bodyPr>
          <a:lstStyle/>
          <a:p>
            <a:r>
              <a:rPr lang="en-US" dirty="0" smtClean="0"/>
              <a:t>Copy &amp; paste the following for a video on </a:t>
            </a:r>
          </a:p>
          <a:p>
            <a:r>
              <a:rPr lang="en-US" dirty="0" smtClean="0"/>
              <a:t>the effects of toxins on developing children</a:t>
            </a:r>
          </a:p>
        </p:txBody>
      </p:sp>
    </p:spTree>
    <p:extLst>
      <p:ext uri="{BB962C8B-B14F-4D97-AF65-F5344CB8AC3E}">
        <p14:creationId xmlns:p14="http://schemas.microsoft.com/office/powerpoint/2010/main" val="129013474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20-03-05 at 5.59.27 PM.png"/>
          <p:cNvPicPr>
            <a:picLocks noChangeAspect="1"/>
          </p:cNvPicPr>
          <p:nvPr/>
        </p:nvPicPr>
        <p:blipFill rotWithShape="1">
          <a:blip r:embed="rId3">
            <a:extLst>
              <a:ext uri="{28A0092B-C50C-407E-A947-70E740481C1C}">
                <a14:useLocalDpi xmlns:a14="http://schemas.microsoft.com/office/drawing/2010/main" val="0"/>
              </a:ext>
            </a:extLst>
          </a:blip>
          <a:srcRect b="14697"/>
          <a:stretch/>
        </p:blipFill>
        <p:spPr>
          <a:xfrm>
            <a:off x="311703" y="183777"/>
            <a:ext cx="5079978" cy="2481344"/>
          </a:xfrm>
          <a:prstGeom prst="rect">
            <a:avLst/>
          </a:prstGeom>
        </p:spPr>
      </p:pic>
      <p:pic>
        <p:nvPicPr>
          <p:cNvPr id="4" name="Picture 3" descr="Screen Shot 2020-03-05 at 6.00.22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17739" y="3643120"/>
            <a:ext cx="4746902" cy="2639356"/>
          </a:xfrm>
          <a:prstGeom prst="rect">
            <a:avLst/>
          </a:prstGeom>
        </p:spPr>
      </p:pic>
      <p:sp>
        <p:nvSpPr>
          <p:cNvPr id="6" name="TextBox 5"/>
          <p:cNvSpPr txBox="1"/>
          <p:nvPr/>
        </p:nvSpPr>
        <p:spPr>
          <a:xfrm>
            <a:off x="5849662" y="603816"/>
            <a:ext cx="2602163" cy="1477328"/>
          </a:xfrm>
          <a:prstGeom prst="rect">
            <a:avLst/>
          </a:prstGeom>
          <a:noFill/>
        </p:spPr>
        <p:txBody>
          <a:bodyPr wrap="square" rtlCol="0">
            <a:spAutoFit/>
          </a:bodyPr>
          <a:lstStyle/>
          <a:p>
            <a:r>
              <a:rPr lang="en-US" dirty="0" smtClean="0"/>
              <a:t>As the body burden of PBDEs in pregnant women increases, the intellectual ability of their children decreases.</a:t>
            </a:r>
            <a:endParaRPr lang="en-US" dirty="0"/>
          </a:p>
        </p:txBody>
      </p:sp>
      <p:sp>
        <p:nvSpPr>
          <p:cNvPr id="7" name="TextBox 6"/>
          <p:cNvSpPr txBox="1"/>
          <p:nvPr/>
        </p:nvSpPr>
        <p:spPr>
          <a:xfrm>
            <a:off x="311703" y="3643120"/>
            <a:ext cx="3393777" cy="2031325"/>
          </a:xfrm>
          <a:prstGeom prst="rect">
            <a:avLst/>
          </a:prstGeom>
          <a:noFill/>
        </p:spPr>
        <p:txBody>
          <a:bodyPr wrap="square" rtlCol="0">
            <a:spAutoFit/>
          </a:bodyPr>
          <a:lstStyle/>
          <a:p>
            <a:r>
              <a:rPr lang="en-US" dirty="0" smtClean="0"/>
              <a:t>The impact of toxins on the developing brain is permanent. Children who are more heavily exposed to toxins won’t reach the same peak cognitive ability as those who have lower exposures.</a:t>
            </a:r>
            <a:endParaRPr lang="en-US" dirty="0"/>
          </a:p>
        </p:txBody>
      </p:sp>
    </p:spTree>
    <p:extLst>
      <p:ext uri="{BB962C8B-B14F-4D97-AF65-F5344CB8AC3E}">
        <p14:creationId xmlns:p14="http://schemas.microsoft.com/office/powerpoint/2010/main" val="188641475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20-03-05 at 6.08.4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669" y="212284"/>
            <a:ext cx="8605624" cy="4285105"/>
          </a:xfrm>
          <a:prstGeom prst="rect">
            <a:avLst/>
          </a:prstGeom>
        </p:spPr>
      </p:pic>
      <p:sp>
        <p:nvSpPr>
          <p:cNvPr id="3" name="TextBox 2"/>
          <p:cNvSpPr txBox="1"/>
          <p:nvPr/>
        </p:nvSpPr>
        <p:spPr>
          <a:xfrm>
            <a:off x="603702" y="5101207"/>
            <a:ext cx="7889757" cy="1477328"/>
          </a:xfrm>
          <a:prstGeom prst="rect">
            <a:avLst/>
          </a:prstGeom>
          <a:noFill/>
        </p:spPr>
        <p:txBody>
          <a:bodyPr wrap="square" rtlCol="0">
            <a:spAutoFit/>
          </a:bodyPr>
          <a:lstStyle/>
          <a:p>
            <a:r>
              <a:rPr lang="en-US" dirty="0" smtClean="0"/>
              <a:t>Most of us have IQs 85 or above. Those with 130 and above are considered GIFTED. Those with an IQ below 70 are considered CHALLENGED. Exposure to PBDEs will result in a 5% shift from 6 million to 9.4 million children who are considered CHALLENGED. It will also result in less children being GIFTED. Little shifts matter</a:t>
            </a:r>
            <a:r>
              <a:rPr lang="mr-IN" dirty="0" smtClean="0"/>
              <a:t>…</a:t>
            </a:r>
            <a:endParaRPr lang="en-US" dirty="0"/>
          </a:p>
        </p:txBody>
      </p:sp>
    </p:spTree>
    <p:extLst>
      <p:ext uri="{BB962C8B-B14F-4D97-AF65-F5344CB8AC3E}">
        <p14:creationId xmlns:p14="http://schemas.microsoft.com/office/powerpoint/2010/main" val="28818662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bit">
  <a:themeElements>
    <a:clrScheme name="Orbit">
      <a:dk1>
        <a:srgbClr val="000000"/>
      </a:dk1>
      <a:lt1>
        <a:srgbClr val="FFFFFF"/>
      </a:lt1>
      <a:dk2>
        <a:srgbClr val="7C9BA5"/>
      </a:dk2>
      <a:lt2>
        <a:srgbClr val="C1D0CA"/>
      </a:lt2>
      <a:accent1>
        <a:srgbClr val="F2D908"/>
      </a:accent1>
      <a:accent2>
        <a:srgbClr val="9DE61E"/>
      </a:accent2>
      <a:accent3>
        <a:srgbClr val="0D8BE6"/>
      </a:accent3>
      <a:accent4>
        <a:srgbClr val="C61B1B"/>
      </a:accent4>
      <a:accent5>
        <a:srgbClr val="E26F08"/>
      </a:accent5>
      <a:accent6>
        <a:srgbClr val="8D35D1"/>
      </a:accent6>
      <a:hlink>
        <a:srgbClr val="ECBF0B"/>
      </a:hlink>
      <a:folHlink>
        <a:srgbClr val="F4E5A8"/>
      </a:folHlink>
    </a:clrScheme>
    <a:fontScheme name="Orbit">
      <a:majorFont>
        <a:latin typeface="Candara"/>
        <a:ea typeface=""/>
        <a:cs typeface=""/>
        <a:font script="Jpan" typeface="ＭＳ Ｐゴシック"/>
        <a:font script="Hans" typeface="宋体"/>
        <a:font script="Hant" typeface="新細明體"/>
      </a:majorFont>
      <a:minorFont>
        <a:latin typeface="Candara"/>
        <a:ea typeface=""/>
        <a:cs typeface=""/>
        <a:font script="Jpan" typeface="ＭＳ Ｐゴシック"/>
        <a:font script="Hans" typeface="宋体"/>
        <a:font script="Hant" typeface="新細明體"/>
      </a:minorFont>
    </a:fontScheme>
    <a:fmtScheme name="Orbit">
      <a:fillStyleLst>
        <a:solidFill>
          <a:schemeClr val="phClr"/>
        </a:solidFill>
        <a:solidFill>
          <a:schemeClr val="phClr">
            <a:shade val="80000"/>
          </a:schemeClr>
        </a:solidFill>
        <a:gradFill rotWithShape="1">
          <a:gsLst>
            <a:gs pos="0">
              <a:schemeClr val="phClr">
                <a:shade val="30000"/>
                <a:satMod val="100000"/>
              </a:schemeClr>
            </a:gs>
            <a:gs pos="80000">
              <a:schemeClr val="phClr">
                <a:shade val="90000"/>
                <a:satMod val="100000"/>
              </a:schemeClr>
            </a:gs>
            <a:gs pos="100000">
              <a:schemeClr val="phClr">
                <a:tint val="90000"/>
                <a:shade val="100000"/>
                <a:satMod val="150000"/>
              </a:schemeClr>
            </a:gs>
          </a:gsLst>
          <a:lin ang="16200000" scaled="0"/>
        </a:grad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76200" cap="flat" cmpd="sng" algn="ctr">
          <a:solidFill>
            <a:schemeClr val="phClr"/>
          </a:solidFill>
          <a:prstDash val="solid"/>
        </a:ln>
      </a:lnStyleLst>
      <a:effectStyleLst>
        <a:effectStyle>
          <a:effectLst/>
        </a:effectStyle>
        <a:effectStyle>
          <a:effectLst>
            <a:outerShdw blurRad="228600" dist="38100" dir="5400000" sx="104000" sy="104000" algn="ctr" rotWithShape="0">
              <a:srgbClr val="000000">
                <a:alpha val="80000"/>
              </a:srgbClr>
            </a:outerShdw>
          </a:effectLst>
        </a:effectStyle>
        <a:effectStyle>
          <a:effectLst>
            <a:outerShdw blurRad="317500" dist="381000" dir="5400000" sx="90000" sy="20000" rotWithShape="0">
              <a:srgbClr val="000000">
                <a:alpha val="40000"/>
              </a:srgbClr>
            </a:outerShdw>
          </a:effectLst>
          <a:scene3d>
            <a:camera prst="orthographicFront">
              <a:rot lat="0" lon="0" rev="0"/>
            </a:camera>
            <a:lightRig rig="balanced" dir="t"/>
          </a:scene3d>
          <a:sp3d prstMaterial="metal">
            <a:bevelT w="254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lin ang="5400000" scaled="0"/>
        </a:gradFill>
        <a:blipFill rotWithShape="1">
          <a:blip xmlns:r="http://schemas.openxmlformats.org/officeDocument/2006/relationships" r:embed="rId1">
            <a:duotone>
              <a:schemeClr val="phClr">
                <a:shade val="1000"/>
                <a:lumMod val="80000"/>
              </a:schemeClr>
              <a:schemeClr val="phClr">
                <a:satMod val="360000"/>
                <a:lumMod val="14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Orbit.thmx</Template>
  <TotalTime>215</TotalTime>
  <Words>1678</Words>
  <Application>Microsoft Macintosh PowerPoint</Application>
  <PresentationFormat>On-screen Show (4:3)</PresentationFormat>
  <Paragraphs>135</Paragraphs>
  <Slides>33</Slides>
  <Notes>7</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Orbit</vt:lpstr>
      <vt:lpstr>Jolly Toddler’s Presents:</vt:lpstr>
      <vt:lpstr>Purpose</vt:lpstr>
      <vt:lpstr>Overview</vt:lpstr>
      <vt:lpstr>Intro- Why are Children more susceptible to germs? </vt:lpstr>
      <vt:lpstr>Intro Cont’d- Why are Children more susceptible to germs? </vt:lpstr>
      <vt:lpstr>Intro Summary</vt:lpstr>
      <vt:lpstr>PowerPoint Presentation</vt:lpstr>
      <vt:lpstr>PowerPoint Presentation</vt:lpstr>
      <vt:lpstr>PowerPoint Presentation</vt:lpstr>
      <vt:lpstr>European Union</vt:lpstr>
      <vt:lpstr>Common Triggers</vt:lpstr>
      <vt:lpstr>Why Green Cleaning?</vt:lpstr>
      <vt:lpstr>Children are more sensitive to health effects</vt:lpstr>
      <vt:lpstr>TEN REASONS TO GO GREEN</vt:lpstr>
      <vt:lpstr>TEN REASONS TO GO GREEN</vt:lpstr>
      <vt:lpstr>REMEMBER!</vt:lpstr>
      <vt:lpstr>Poisons</vt:lpstr>
      <vt:lpstr>Common Chemicals</vt:lpstr>
      <vt:lpstr>PowerPoint Presentation</vt:lpstr>
      <vt:lpstr>Indoor Air Pollutants</vt:lpstr>
      <vt:lpstr>Indoor Air Pollutants</vt:lpstr>
      <vt:lpstr>Ventilation</vt:lpstr>
      <vt:lpstr>Fragrances</vt:lpstr>
      <vt:lpstr>“Clean” isn’t a Smell</vt:lpstr>
      <vt:lpstr>PowerPoint Presentation</vt:lpstr>
      <vt:lpstr>How to Read Cleaning Labels</vt:lpstr>
      <vt:lpstr>How to Read Cleaning Labels</vt:lpstr>
      <vt:lpstr>What to Look for Cont’d</vt:lpstr>
      <vt:lpstr>What is Cleaning?</vt:lpstr>
      <vt:lpstr>What is Sanitizing?</vt:lpstr>
      <vt:lpstr>What is Disinfectant?</vt:lpstr>
      <vt:lpstr>Cleaning Tools</vt:lpstr>
      <vt:lpstr>Thank you so much!</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Jolly Toddler’s Presents:</dc:title>
  <dc:creator>nancy a thompson</dc:creator>
  <cp:lastModifiedBy>nancy a thompson</cp:lastModifiedBy>
  <cp:revision>25</cp:revision>
  <dcterms:created xsi:type="dcterms:W3CDTF">2020-03-05T22:19:14Z</dcterms:created>
  <dcterms:modified xsi:type="dcterms:W3CDTF">2020-03-06T01:54:54Z</dcterms:modified>
</cp:coreProperties>
</file>